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93" r:id="rId4"/>
  </p:sldMasterIdLst>
  <p:notesMasterIdLst>
    <p:notesMasterId r:id="rId43"/>
  </p:notesMasterIdLst>
  <p:handoutMasterIdLst>
    <p:handoutMasterId r:id="rId44"/>
  </p:handoutMasterIdLst>
  <p:sldIdLst>
    <p:sldId id="910" r:id="rId5"/>
    <p:sldId id="932" r:id="rId6"/>
    <p:sldId id="935" r:id="rId7"/>
    <p:sldId id="933" r:id="rId8"/>
    <p:sldId id="934" r:id="rId9"/>
    <p:sldId id="913" r:id="rId10"/>
    <p:sldId id="931" r:id="rId11"/>
    <p:sldId id="914" r:id="rId12"/>
    <p:sldId id="916" r:id="rId13"/>
    <p:sldId id="917" r:id="rId14"/>
    <p:sldId id="940" r:id="rId15"/>
    <p:sldId id="941" r:id="rId16"/>
    <p:sldId id="942" r:id="rId17"/>
    <p:sldId id="956" r:id="rId18"/>
    <p:sldId id="938" r:id="rId19"/>
    <p:sldId id="939" r:id="rId20"/>
    <p:sldId id="936" r:id="rId21"/>
    <p:sldId id="951" r:id="rId22"/>
    <p:sldId id="957" r:id="rId23"/>
    <p:sldId id="918" r:id="rId24"/>
    <p:sldId id="937" r:id="rId25"/>
    <p:sldId id="943" r:id="rId26"/>
    <p:sldId id="923" r:id="rId27"/>
    <p:sldId id="920" r:id="rId28"/>
    <p:sldId id="944" r:id="rId29"/>
    <p:sldId id="945" r:id="rId30"/>
    <p:sldId id="952" r:id="rId31"/>
    <p:sldId id="955" r:id="rId32"/>
    <p:sldId id="948" r:id="rId33"/>
    <p:sldId id="946" r:id="rId34"/>
    <p:sldId id="947" r:id="rId35"/>
    <p:sldId id="930" r:id="rId36"/>
    <p:sldId id="949" r:id="rId37"/>
    <p:sldId id="922" r:id="rId38"/>
    <p:sldId id="953" r:id="rId39"/>
    <p:sldId id="954" r:id="rId40"/>
    <p:sldId id="950" r:id="rId41"/>
    <p:sldId id="681"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80D5D5"/>
    <a:srgbClr val="246385"/>
    <a:srgbClr val="37812D"/>
    <a:srgbClr val="000000"/>
    <a:srgbClr val="297FA4"/>
    <a:srgbClr val="626D74"/>
    <a:srgbClr val="27303C"/>
    <a:srgbClr val="28DA20"/>
    <a:srgbClr val="3AE430"/>
    <a:srgbClr val="F627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33" autoAdjust="0"/>
    <p:restoredTop sz="70433" autoAdjust="0"/>
  </p:normalViewPr>
  <p:slideViewPr>
    <p:cSldViewPr snapToGrid="0" snapToObjects="1">
      <p:cViewPr varScale="1">
        <p:scale>
          <a:sx n="98" d="100"/>
          <a:sy n="98" d="100"/>
        </p:scale>
        <p:origin x="1616" y="176"/>
      </p:cViewPr>
      <p:guideLst>
        <p:guide orient="horz" pos="1620"/>
        <p:guide pos="2880"/>
      </p:guideLst>
    </p:cSldViewPr>
  </p:slideViewPr>
  <p:notesTextViewPr>
    <p:cViewPr>
      <p:scale>
        <a:sx n="85" d="100"/>
        <a:sy n="85" d="100"/>
      </p:scale>
      <p:origin x="0" y="0"/>
    </p:cViewPr>
  </p:notesTextViewPr>
  <p:sorterViewPr>
    <p:cViewPr>
      <p:scale>
        <a:sx n="149" d="100"/>
        <a:sy n="149" d="100"/>
      </p:scale>
      <p:origin x="0" y="688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311C473-BEA0-1441-8055-AFEE970C93AE}" type="datetime1">
              <a:rPr lang="en-US" smtClean="0"/>
              <a:t>6/25/16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127F87-B4F9-D04D-B9EB-B0143401CE48}" type="slidenum">
              <a:rPr lang="en-US" smtClean="0"/>
              <a:t>‹#›</a:t>
            </a:fld>
            <a:endParaRPr lang="en-US"/>
          </a:p>
        </p:txBody>
      </p:sp>
    </p:spTree>
    <p:extLst>
      <p:ext uri="{BB962C8B-B14F-4D97-AF65-F5344CB8AC3E}">
        <p14:creationId xmlns:p14="http://schemas.microsoft.com/office/powerpoint/2010/main" val="21587922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D1E5C4-ACE4-304F-A870-F5774C1727DE}" type="datetime1">
              <a:rPr lang="en-US" smtClean="0"/>
              <a:t>6/25/16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BD7D81-D864-B349-9FB4-613ED1F9D755}" type="slidenum">
              <a:rPr lang="en-US" smtClean="0"/>
              <a:t>‹#›</a:t>
            </a:fld>
            <a:endParaRPr lang="en-US"/>
          </a:p>
        </p:txBody>
      </p:sp>
    </p:spTree>
    <p:extLst>
      <p:ext uri="{BB962C8B-B14F-4D97-AF65-F5344CB8AC3E}">
        <p14:creationId xmlns:p14="http://schemas.microsoft.com/office/powerpoint/2010/main" val="326519253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a:t>
            </a:fld>
            <a:endParaRPr lang="en-US"/>
          </a:p>
        </p:txBody>
      </p:sp>
    </p:spTree>
    <p:extLst>
      <p:ext uri="{BB962C8B-B14F-4D97-AF65-F5344CB8AC3E}">
        <p14:creationId xmlns:p14="http://schemas.microsoft.com/office/powerpoint/2010/main" val="1846253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Replace with a different</a:t>
            </a:r>
            <a:r>
              <a:rPr lang="en-US" baseline="0" dirty="0" smtClean="0"/>
              <a:t> “I want that.” type meme.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10</a:t>
            </a:fld>
            <a:endParaRPr lang="en-US"/>
          </a:p>
        </p:txBody>
      </p:sp>
    </p:spTree>
    <p:extLst>
      <p:ext uri="{BB962C8B-B14F-4D97-AF65-F5344CB8AC3E}">
        <p14:creationId xmlns:p14="http://schemas.microsoft.com/office/powerpoint/2010/main" val="627187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TODO:</a:t>
            </a:r>
            <a:r>
              <a:rPr lang="en-US" baseline="0" dirty="0" smtClean="0"/>
              <a:t> LOOK UP MORE INFO ON THE IMAGE</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15</a:t>
            </a:fld>
            <a:endParaRPr lang="en-US"/>
          </a:p>
        </p:txBody>
      </p:sp>
    </p:spTree>
    <p:extLst>
      <p:ext uri="{BB962C8B-B14F-4D97-AF65-F5344CB8AC3E}">
        <p14:creationId xmlns:p14="http://schemas.microsoft.com/office/powerpoint/2010/main" val="956172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16</a:t>
            </a:fld>
            <a:endParaRPr lang="en-US"/>
          </a:p>
        </p:txBody>
      </p:sp>
    </p:spTree>
    <p:extLst>
      <p:ext uri="{BB962C8B-B14F-4D97-AF65-F5344CB8AC3E}">
        <p14:creationId xmlns:p14="http://schemas.microsoft.com/office/powerpoint/2010/main" val="318655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17</a:t>
            </a:fld>
            <a:endParaRPr lang="en-US"/>
          </a:p>
        </p:txBody>
      </p:sp>
    </p:spTree>
    <p:extLst>
      <p:ext uri="{BB962C8B-B14F-4D97-AF65-F5344CB8AC3E}">
        <p14:creationId xmlns:p14="http://schemas.microsoft.com/office/powerpoint/2010/main" val="1188720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18</a:t>
            </a:fld>
            <a:endParaRPr lang="en-US"/>
          </a:p>
        </p:txBody>
      </p:sp>
    </p:spTree>
    <p:extLst>
      <p:ext uri="{BB962C8B-B14F-4D97-AF65-F5344CB8AC3E}">
        <p14:creationId xmlns:p14="http://schemas.microsoft.com/office/powerpoint/2010/main" val="1262375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19</a:t>
            </a:fld>
            <a:endParaRPr lang="en-US"/>
          </a:p>
        </p:txBody>
      </p:sp>
    </p:spTree>
    <p:extLst>
      <p:ext uri="{BB962C8B-B14F-4D97-AF65-F5344CB8AC3E}">
        <p14:creationId xmlns:p14="http://schemas.microsoft.com/office/powerpoint/2010/main" val="25559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20</a:t>
            </a:fld>
            <a:endParaRPr lang="en-US"/>
          </a:p>
        </p:txBody>
      </p:sp>
    </p:spTree>
    <p:extLst>
      <p:ext uri="{BB962C8B-B14F-4D97-AF65-F5344CB8AC3E}">
        <p14:creationId xmlns:p14="http://schemas.microsoft.com/office/powerpoint/2010/main" val="684898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21</a:t>
            </a:fld>
            <a:endParaRPr lang="en-US"/>
          </a:p>
        </p:txBody>
      </p:sp>
    </p:spTree>
    <p:extLst>
      <p:ext uri="{BB962C8B-B14F-4D97-AF65-F5344CB8AC3E}">
        <p14:creationId xmlns:p14="http://schemas.microsoft.com/office/powerpoint/2010/main" val="2094570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22</a:t>
            </a:fld>
            <a:endParaRPr lang="en-US"/>
          </a:p>
        </p:txBody>
      </p:sp>
    </p:spTree>
    <p:extLst>
      <p:ext uri="{BB962C8B-B14F-4D97-AF65-F5344CB8AC3E}">
        <p14:creationId xmlns:p14="http://schemas.microsoft.com/office/powerpoint/2010/main" val="1733282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23</a:t>
            </a:fld>
            <a:endParaRPr lang="en-US"/>
          </a:p>
        </p:txBody>
      </p:sp>
    </p:spTree>
    <p:extLst>
      <p:ext uri="{BB962C8B-B14F-4D97-AF65-F5344CB8AC3E}">
        <p14:creationId xmlns:p14="http://schemas.microsoft.com/office/powerpoint/2010/main" val="1408872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a:t>
            </a:fld>
            <a:endParaRPr lang="en-US"/>
          </a:p>
        </p:txBody>
      </p:sp>
    </p:spTree>
    <p:extLst>
      <p:ext uri="{BB962C8B-B14F-4D97-AF65-F5344CB8AC3E}">
        <p14:creationId xmlns:p14="http://schemas.microsoft.com/office/powerpoint/2010/main" val="483568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24</a:t>
            </a:fld>
            <a:endParaRPr lang="en-US"/>
          </a:p>
        </p:txBody>
      </p:sp>
    </p:spTree>
    <p:extLst>
      <p:ext uri="{BB962C8B-B14F-4D97-AF65-F5344CB8AC3E}">
        <p14:creationId xmlns:p14="http://schemas.microsoft.com/office/powerpoint/2010/main" val="492793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25</a:t>
            </a:fld>
            <a:endParaRPr lang="en-US"/>
          </a:p>
        </p:txBody>
      </p:sp>
    </p:spTree>
    <p:extLst>
      <p:ext uri="{BB962C8B-B14F-4D97-AF65-F5344CB8AC3E}">
        <p14:creationId xmlns:p14="http://schemas.microsoft.com/office/powerpoint/2010/main" val="1662380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LibraryProject</a:t>
            </a:r>
            <a:r>
              <a:rPr lang="en-US" baseline="0" dirty="0" smtClean="0"/>
              <a:t>Zip = the ZIP file build action</a:t>
            </a:r>
          </a:p>
          <a:p>
            <a:pPr marL="171450" indent="-171450">
              <a:buFontTx/>
              <a:buChar char="-"/>
            </a:pPr>
            <a:r>
              <a:rPr lang="en-US" baseline="0" dirty="0" smtClean="0"/>
              <a:t>EmbeddedJar = included into the DLL on build</a:t>
            </a:r>
          </a:p>
          <a:p>
            <a:pPr marL="171450" indent="-171450">
              <a:buFontTx/>
              <a:buChar char="-"/>
            </a:pPr>
            <a:r>
              <a:rPr lang="en-US" baseline="0" dirty="0" smtClean="0"/>
              <a:t>InputJar = not included into the DLL on build</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26</a:t>
            </a:fld>
            <a:endParaRPr lang="en-US"/>
          </a:p>
        </p:txBody>
      </p:sp>
    </p:spTree>
    <p:extLst>
      <p:ext uri="{BB962C8B-B14F-4D97-AF65-F5344CB8AC3E}">
        <p14:creationId xmlns:p14="http://schemas.microsoft.com/office/powerpoint/2010/main" val="1317164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27</a:t>
            </a:fld>
            <a:endParaRPr lang="en-US"/>
          </a:p>
        </p:txBody>
      </p:sp>
    </p:spTree>
    <p:extLst>
      <p:ext uri="{BB962C8B-B14F-4D97-AF65-F5344CB8AC3E}">
        <p14:creationId xmlns:p14="http://schemas.microsoft.com/office/powerpoint/2010/main" val="846787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28</a:t>
            </a:fld>
            <a:endParaRPr lang="en-US"/>
          </a:p>
        </p:txBody>
      </p:sp>
    </p:spTree>
    <p:extLst>
      <p:ext uri="{BB962C8B-B14F-4D97-AF65-F5344CB8AC3E}">
        <p14:creationId xmlns:p14="http://schemas.microsoft.com/office/powerpoint/2010/main" val="2066496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Get descriptions on all of these</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29</a:t>
            </a:fld>
            <a:endParaRPr lang="en-US"/>
          </a:p>
        </p:txBody>
      </p:sp>
    </p:spTree>
    <p:extLst>
      <p:ext uri="{BB962C8B-B14F-4D97-AF65-F5344CB8AC3E}">
        <p14:creationId xmlns:p14="http://schemas.microsoft.com/office/powerpoint/2010/main" val="1937330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30</a:t>
            </a:fld>
            <a:endParaRPr lang="en-US"/>
          </a:p>
        </p:txBody>
      </p:sp>
    </p:spTree>
    <p:extLst>
      <p:ext uri="{BB962C8B-B14F-4D97-AF65-F5344CB8AC3E}">
        <p14:creationId xmlns:p14="http://schemas.microsoft.com/office/powerpoint/2010/main" val="1512939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31</a:t>
            </a:fld>
            <a:endParaRPr lang="en-US"/>
          </a:p>
        </p:txBody>
      </p:sp>
    </p:spTree>
    <p:extLst>
      <p:ext uri="{BB962C8B-B14F-4D97-AF65-F5344CB8AC3E}">
        <p14:creationId xmlns:p14="http://schemas.microsoft.com/office/powerpoint/2010/main" val="596302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32</a:t>
            </a:fld>
            <a:endParaRPr lang="en-US"/>
          </a:p>
        </p:txBody>
      </p:sp>
    </p:spTree>
    <p:extLst>
      <p:ext uri="{BB962C8B-B14F-4D97-AF65-F5344CB8AC3E}">
        <p14:creationId xmlns:p14="http://schemas.microsoft.com/office/powerpoint/2010/main" val="1175220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33</a:t>
            </a:fld>
            <a:endParaRPr lang="en-US"/>
          </a:p>
        </p:txBody>
      </p:sp>
    </p:spTree>
    <p:extLst>
      <p:ext uri="{BB962C8B-B14F-4D97-AF65-F5344CB8AC3E}">
        <p14:creationId xmlns:p14="http://schemas.microsoft.com/office/powerpoint/2010/main" val="1651801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D1BC4C-DBBA-1A46-BD21-33C27A89343E}" type="slidenum">
              <a:rPr lang="en-US" smtClean="0"/>
              <a:t>3</a:t>
            </a:fld>
            <a:endParaRPr lang="en-US"/>
          </a:p>
        </p:txBody>
      </p:sp>
    </p:spTree>
    <p:extLst>
      <p:ext uri="{BB962C8B-B14F-4D97-AF65-F5344CB8AC3E}">
        <p14:creationId xmlns:p14="http://schemas.microsoft.com/office/powerpoint/2010/main" val="1094422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34</a:t>
            </a:fld>
            <a:endParaRPr lang="en-US"/>
          </a:p>
        </p:txBody>
      </p:sp>
    </p:spTree>
    <p:extLst>
      <p:ext uri="{BB962C8B-B14F-4D97-AF65-F5344CB8AC3E}">
        <p14:creationId xmlns:p14="http://schemas.microsoft.com/office/powerpoint/2010/main" val="1267872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35</a:t>
            </a:fld>
            <a:endParaRPr lang="en-US"/>
          </a:p>
        </p:txBody>
      </p:sp>
    </p:spTree>
    <p:extLst>
      <p:ext uri="{BB962C8B-B14F-4D97-AF65-F5344CB8AC3E}">
        <p14:creationId xmlns:p14="http://schemas.microsoft.com/office/powerpoint/2010/main" val="909053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37</a:t>
            </a:fld>
            <a:endParaRPr lang="en-US"/>
          </a:p>
        </p:txBody>
      </p:sp>
    </p:spTree>
    <p:extLst>
      <p:ext uri="{BB962C8B-B14F-4D97-AF65-F5344CB8AC3E}">
        <p14:creationId xmlns:p14="http://schemas.microsoft.com/office/powerpoint/2010/main" val="1062592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a:t>
            </a:fld>
            <a:endParaRPr lang="en-US"/>
          </a:p>
        </p:txBody>
      </p:sp>
    </p:spTree>
    <p:extLst>
      <p:ext uri="{BB962C8B-B14F-4D97-AF65-F5344CB8AC3E}">
        <p14:creationId xmlns:p14="http://schemas.microsoft.com/office/powerpoint/2010/main" val="2083533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a:t>
            </a:fld>
            <a:endParaRPr lang="en-US"/>
          </a:p>
        </p:txBody>
      </p:sp>
    </p:spTree>
    <p:extLst>
      <p:ext uri="{BB962C8B-B14F-4D97-AF65-F5344CB8AC3E}">
        <p14:creationId xmlns:p14="http://schemas.microsoft.com/office/powerpoint/2010/main" val="1268584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 on the AOT process here</a:t>
            </a: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a:t>
            </a:fld>
            <a:endParaRPr lang="en-US"/>
          </a:p>
        </p:txBody>
      </p:sp>
    </p:spTree>
    <p:extLst>
      <p:ext uri="{BB962C8B-B14F-4D97-AF65-F5344CB8AC3E}">
        <p14:creationId xmlns:p14="http://schemas.microsoft.com/office/powerpoint/2010/main" val="1555864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TODO:</a:t>
            </a:r>
            <a:r>
              <a:rPr lang="en-US" baseline="0" dirty="0" smtClean="0"/>
              <a:t> Use better image here, and use this image farther down</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7</a:t>
            </a:fld>
            <a:endParaRPr lang="en-US"/>
          </a:p>
        </p:txBody>
      </p:sp>
    </p:spTree>
    <p:extLst>
      <p:ext uri="{BB962C8B-B14F-4D97-AF65-F5344CB8AC3E}">
        <p14:creationId xmlns:p14="http://schemas.microsoft.com/office/powerpoint/2010/main" val="1715326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8</a:t>
            </a:fld>
            <a:endParaRPr lang="en-US"/>
          </a:p>
        </p:txBody>
      </p:sp>
    </p:spTree>
    <p:extLst>
      <p:ext uri="{BB962C8B-B14F-4D97-AF65-F5344CB8AC3E}">
        <p14:creationId xmlns:p14="http://schemas.microsoft.com/office/powerpoint/2010/main" val="908453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a Client Services’ Coding Best Practices presentation on </a:t>
            </a:r>
          </a:p>
          <a:p>
            <a:endParaRPr lang="en-US" baseline="0" dirty="0" smtClean="0"/>
          </a:p>
          <a:p>
            <a:pPr marL="171450" indent="-171450">
              <a:buFontTx/>
              <a:buChar char="-"/>
            </a:pPr>
            <a:r>
              <a:rPr lang="en-US" baseline="0" dirty="0" smtClean="0"/>
              <a:t>General memory management best practices </a:t>
            </a:r>
          </a:p>
          <a:p>
            <a:pPr marL="171450" indent="-171450">
              <a:buFontTx/>
              <a:buChar char="-"/>
            </a:pPr>
            <a:r>
              <a:rPr lang="en-US" baseline="0" dirty="0" smtClean="0"/>
              <a:t>Using profiling to pinpoint and eliminate performance issues with apps</a:t>
            </a:r>
          </a:p>
          <a:p>
            <a:pPr marL="171450" indent="-171450">
              <a:buFontTx/>
              <a:buChar char="-"/>
            </a:pPr>
            <a:r>
              <a:rPr lang="en-US" baseline="0" dirty="0" smtClean="0"/>
              <a:t>A look at performance best practices and common pitfalls for Xamarin.iOS, </a:t>
            </a:r>
            <a:r>
              <a:rPr lang="en-US" baseline="0" dirty="0" err="1" smtClean="0"/>
              <a:t>Xamarin.Android</a:t>
            </a:r>
            <a:r>
              <a:rPr lang="en-US" baseline="0" dirty="0" smtClean="0"/>
              <a:t>, and Xamarin.Forms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9</a:t>
            </a:fld>
            <a:endParaRPr lang="en-US"/>
          </a:p>
        </p:txBody>
      </p:sp>
    </p:spTree>
    <p:extLst>
      <p:ext uri="{BB962C8B-B14F-4D97-AF65-F5344CB8AC3E}">
        <p14:creationId xmlns:p14="http://schemas.microsoft.com/office/powerpoint/2010/main" val="334148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0961"/>
            <a:ext cx="9198376" cy="5187163"/>
          </a:xfrm>
          <a:prstGeom prst="rect">
            <a:avLst/>
          </a:prstGeom>
        </p:spPr>
      </p:pic>
      <p:sp>
        <p:nvSpPr>
          <p:cNvPr id="3" name="Subtitle 2"/>
          <p:cNvSpPr>
            <a:spLocks noGrp="1"/>
          </p:cNvSpPr>
          <p:nvPr>
            <p:ph type="subTitle" idx="1" hasCustomPrompt="1"/>
          </p:nvPr>
        </p:nvSpPr>
        <p:spPr>
          <a:xfrm>
            <a:off x="3382043" y="2955579"/>
            <a:ext cx="5234601" cy="1314450"/>
          </a:xfrm>
        </p:spPr>
        <p:txBody>
          <a:bodyPr>
            <a:normAutofit/>
          </a:bodyPr>
          <a:lstStyle>
            <a:lvl1pPr marL="0" indent="0" algn="l">
              <a:buNone/>
              <a:defRPr sz="2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60202" y="1993251"/>
            <a:ext cx="4760299" cy="1100002"/>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2305744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10" name="Picture 9" descr="evlove bg-0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756" y="0"/>
            <a:ext cx="9200575" cy="5188403"/>
          </a:xfrm>
          <a:prstGeom prst="rect">
            <a:avLst/>
          </a:prstGeom>
        </p:spPr>
      </p:pic>
      <p:sp>
        <p:nvSpPr>
          <p:cNvPr id="11" name="Subtitle 2"/>
          <p:cNvSpPr>
            <a:spLocks noGrp="1"/>
          </p:cNvSpPr>
          <p:nvPr>
            <p:ph type="subTitle" idx="1" hasCustomPrompt="1"/>
          </p:nvPr>
        </p:nvSpPr>
        <p:spPr>
          <a:xfrm>
            <a:off x="457200" y="1553043"/>
            <a:ext cx="8459657" cy="1993618"/>
          </a:xfrm>
        </p:spPr>
        <p:txBody>
          <a:bodyPr>
            <a:noAutofit/>
          </a:bodyPr>
          <a:lstStyle>
            <a:lvl1pPr marL="0" indent="0" algn="l">
              <a:buNone/>
              <a:defRPr sz="6000" b="0" i="0">
                <a:solidFill>
                  <a:srgbClr val="BFBFBF"/>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3615983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0" name="Straight Connector 9"/>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Calibri"/>
                <a:cs typeface="Calibri"/>
              </a:defRPr>
            </a:lvl1pPr>
          </a:lstStyle>
          <a:p>
            <a:r>
              <a:rPr lang="en-US" dirty="0" smtClean="0"/>
              <a:t>Click to edit Master title style</a:t>
            </a:r>
            <a:endParaRPr lang="en-US" dirty="0"/>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2"/>
            <a:ext cx="8229600" cy="3299039"/>
          </a:xfrm>
        </p:spPr>
        <p:txBody>
          <a:bodyPr numCol="1" spcCol="0"/>
          <a:lstStyle>
            <a:lvl1pPr marL="0" indent="0">
              <a:lnSpc>
                <a:spcPct val="110000"/>
              </a:lnSpc>
              <a:buSzPct val="138000"/>
              <a:buFontTx/>
              <a:buNone/>
              <a:defRPr sz="2400" b="0" i="0">
                <a:solidFill>
                  <a:srgbClr val="B7B7B7"/>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723317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mn-lt"/>
                <a:cs typeface="Helvetica Light"/>
              </a:defRPr>
            </a:lvl1pPr>
          </a:lstStyle>
          <a:p>
            <a:r>
              <a:rPr lang="en-US" dirty="0" smtClean="0"/>
              <a:t>Click to edit Master title style</a:t>
            </a:r>
            <a:endParaRPr lang="en-US" dirty="0"/>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2"/>
            <a:ext cx="8229600" cy="3299039"/>
          </a:xfrm>
        </p:spPr>
        <p:txBody>
          <a:bodyPr numCol="1" spcCol="0"/>
          <a:lstStyle>
            <a:lvl1pPr marL="0" indent="0">
              <a:lnSpc>
                <a:spcPct val="110000"/>
              </a:lnSpc>
              <a:buSzPct val="138000"/>
              <a:buFontTx/>
              <a:buNone/>
              <a:defRPr sz="2400" b="0" i="0">
                <a:solidFill>
                  <a:srgbClr val="B7B7B7"/>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265009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41" name="Straight Connector 40"/>
          <p:cNvCxnSpPr/>
          <p:nvPr userDrawn="1"/>
        </p:nvCxnSpPr>
        <p:spPr>
          <a:xfrm>
            <a:off x="1463640"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349809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690546"/>
            <a:ext cx="9158217" cy="4465654"/>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0372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7" y="-57150"/>
            <a:ext cx="9158217" cy="53286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2401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110937"/>
            <a:ext cx="9158217" cy="5328616"/>
          </a:xfrm>
          <a:prstGeom prst="rect">
            <a:avLst/>
          </a:prstGeom>
        </p:spPr>
      </p:pic>
      <p:sp>
        <p:nvSpPr>
          <p:cNvPr id="10" name="Title 1"/>
          <p:cNvSpPr>
            <a:spLocks noGrp="1"/>
          </p:cNvSpPr>
          <p:nvPr>
            <p:ph type="title"/>
          </p:nvPr>
        </p:nvSpPr>
        <p:spPr>
          <a:xfrm>
            <a:off x="457200" y="226243"/>
            <a:ext cx="8229600" cy="395264"/>
          </a:xfrm>
        </p:spPr>
        <p:txBody>
          <a:bodyPr>
            <a:noAutofit/>
          </a:bodyPr>
          <a:lstStyle>
            <a:lvl1pPr algn="l">
              <a:defRPr sz="2400" b="0" i="0">
                <a:solidFill>
                  <a:srgbClr val="FFFFFF"/>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20" name="Straight Connector 19"/>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543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Content with Caption">
    <p:spTree>
      <p:nvGrpSpPr>
        <p:cNvPr id="1" name=""/>
        <p:cNvGrpSpPr/>
        <p:nvPr/>
      </p:nvGrpSpPr>
      <p:grpSpPr>
        <a:xfrm>
          <a:off x="0" y="0"/>
          <a:ext cx="0" cy="0"/>
          <a:chOff x="0" y="0"/>
          <a:chExt cx="0" cy="0"/>
        </a:xfrm>
      </p:grpSpPr>
      <p:pic>
        <p:nvPicPr>
          <p:cNvPr id="11" name="Picture 10"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
            <a:ext cx="9198376" cy="5187163"/>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75921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41" name="Straight Connector 40"/>
          <p:cNvCxnSpPr/>
          <p:nvPr userDrawn="1"/>
        </p:nvCxnSpPr>
        <p:spPr>
          <a:xfrm>
            <a:off x="15197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89743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Content footer logo ">
    <p:spTree>
      <p:nvGrpSpPr>
        <p:cNvPr id="1" name=""/>
        <p:cNvGrpSpPr/>
        <p:nvPr/>
      </p:nvGrpSpPr>
      <p:grpSpPr>
        <a:xfrm>
          <a:off x="0" y="0"/>
          <a:ext cx="0" cy="0"/>
          <a:chOff x="0" y="0"/>
          <a:chExt cx="0" cy="0"/>
        </a:xfrm>
      </p:grpSpPr>
      <p:sp>
        <p:nvSpPr>
          <p:cNvPr id="2"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914400" y="1192095"/>
            <a:ext cx="8229600" cy="3299039"/>
          </a:xfrm>
        </p:spPr>
        <p:txBody>
          <a:bodyPr numCol="1" spcCol="0"/>
          <a:lstStyle>
            <a:lvl1pPr marL="285750" indent="-285750">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9" name="Straight Connector 8"/>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8" name="Picture 7" descr="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96200" y="4643532"/>
            <a:ext cx="990600" cy="245842"/>
          </a:xfrm>
          <a:prstGeom prst="rect">
            <a:avLst/>
          </a:prstGeom>
        </p:spPr>
      </p:pic>
      <p:sp>
        <p:nvSpPr>
          <p:cNvPr id="7" name="TextBox 6"/>
          <p:cNvSpPr txBox="1"/>
          <p:nvPr userDrawn="1"/>
        </p:nvSpPr>
        <p:spPr>
          <a:xfrm>
            <a:off x="50800" y="1968500"/>
            <a:ext cx="184666" cy="369332"/>
          </a:xfrm>
          <a:prstGeom prst="rect">
            <a:avLst/>
          </a:prstGeom>
          <a:noFill/>
        </p:spPr>
        <p:txBody>
          <a:bodyPr wrap="none" rtlCol="0">
            <a:spAutoFit/>
          </a:bodyPr>
          <a:lstStyle/>
          <a:p>
            <a:endParaRPr lang="en-US" dirty="0">
              <a:solidFill>
                <a:prstClr val="black"/>
              </a:solidFill>
              <a:latin typeface="Calibri"/>
            </a:endParaRPr>
          </a:p>
        </p:txBody>
      </p:sp>
    </p:spTree>
    <p:extLst>
      <p:ext uri="{BB962C8B-B14F-4D97-AF65-F5344CB8AC3E}">
        <p14:creationId xmlns:p14="http://schemas.microsoft.com/office/powerpoint/2010/main" val="3220382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7" y="-6349"/>
            <a:ext cx="9158217" cy="52143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29844040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26231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Calibri"/>
                <a:cs typeface="Calibri"/>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10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4"/>
            <a:ext cx="184666" cy="369332"/>
          </a:xfrm>
          <a:prstGeom prst="rect">
            <a:avLst/>
          </a:prstGeom>
          <a:noFill/>
        </p:spPr>
        <p:txBody>
          <a:bodyPr wrap="none" rtlCol="0">
            <a:spAutoFit/>
          </a:bodyPr>
          <a:lstStyle/>
          <a:p>
            <a:endParaRPr lang="en-US" dirty="0">
              <a:solidFill>
                <a:prstClr val="black"/>
              </a:solidFill>
              <a:latin typeface="Calibri"/>
            </a:endParaRPr>
          </a:p>
        </p:txBody>
      </p:sp>
    </p:spTree>
    <p:extLst>
      <p:ext uri="{BB962C8B-B14F-4D97-AF65-F5344CB8AC3E}">
        <p14:creationId xmlns:p14="http://schemas.microsoft.com/office/powerpoint/2010/main" val="27369710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2"/>
            <a:ext cx="8229600" cy="3299039"/>
          </a:xfrm>
        </p:spPr>
        <p:txBody>
          <a:bodyPr numCol="1" spcCol="0">
            <a:normAutofit/>
          </a:bodyPr>
          <a:lstStyle>
            <a:lvl1pPr marL="342900" indent="-342900">
              <a:lnSpc>
                <a:spcPct val="110000"/>
              </a:lnSpc>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644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07470" y="1004242"/>
            <a:ext cx="3979333" cy="3299039"/>
          </a:xfrm>
        </p:spPr>
        <p:txBody>
          <a:bodyPr numCol="1" spcCol="0">
            <a:normAutofit/>
          </a:bodyPr>
          <a:lstStyle>
            <a:lvl1pPr marL="0" indent="0">
              <a:lnSpc>
                <a:spcPct val="110000"/>
              </a:lnSpc>
              <a:buSzPct val="110000"/>
              <a:buFontTx/>
              <a:buNone/>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4"/>
            <a:ext cx="184666" cy="369332"/>
          </a:xfrm>
          <a:prstGeom prst="rect">
            <a:avLst/>
          </a:prstGeom>
          <a:noFill/>
        </p:spPr>
        <p:txBody>
          <a:bodyPr wrap="none" rtlCol="0">
            <a:spAutoFit/>
          </a:bodyPr>
          <a:lstStyle/>
          <a:p>
            <a:endParaRPr lang="en-US" dirty="0">
              <a:solidFill>
                <a:prstClr val="black"/>
              </a:solidFill>
              <a:latin typeface="Calibri"/>
            </a:endParaRPr>
          </a:p>
        </p:txBody>
      </p:sp>
      <p:sp>
        <p:nvSpPr>
          <p:cNvPr id="14"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68372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2"/>
            <a:ext cx="8229600" cy="3299039"/>
          </a:xfrm>
        </p:spPr>
        <p:txBody>
          <a:bodyPr numCol="1" spcCol="0">
            <a:normAutofit/>
          </a:bodyPr>
          <a:lstStyle>
            <a:lvl1pPr marL="342900" indent="-342900">
              <a:lnSpc>
                <a:spcPct val="110000"/>
              </a:lnSpc>
              <a:buSzPct val="110000"/>
              <a:buFontTx/>
              <a:buBlip>
                <a:blip r:embed="rId2"/>
              </a:buBlip>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151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07470" y="1004242"/>
            <a:ext cx="3979333" cy="3299039"/>
          </a:xfrm>
        </p:spPr>
        <p:txBody>
          <a:bodyPr numCol="1" spcCol="0">
            <a:normAutofit/>
          </a:bodyPr>
          <a:lstStyle>
            <a:lvl1pPr marL="0" indent="0">
              <a:lnSpc>
                <a:spcPct val="110000"/>
              </a:lnSpc>
              <a:buSzPct val="110000"/>
              <a:buFontTx/>
              <a:buNone/>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4"/>
            <a:ext cx="184666" cy="369332"/>
          </a:xfrm>
          <a:prstGeom prst="rect">
            <a:avLst/>
          </a:prstGeom>
          <a:noFill/>
        </p:spPr>
        <p:txBody>
          <a:bodyPr wrap="none" rtlCol="0">
            <a:spAutoFit/>
          </a:bodyPr>
          <a:lstStyle/>
          <a:p>
            <a:endParaRPr lang="en-US" dirty="0">
              <a:solidFill>
                <a:prstClr val="black"/>
              </a:solidFill>
              <a:latin typeface="Calibri"/>
            </a:endParaRPr>
          </a:p>
        </p:txBody>
      </p:sp>
      <p:sp>
        <p:nvSpPr>
          <p:cNvPr id="14"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mn-lt"/>
                <a:cs typeface="Calibri Light"/>
              </a:defRPr>
            </a:lvl1pPr>
          </a:lstStyle>
          <a:p>
            <a:r>
              <a:rPr lang="en-US" dirty="0" smtClean="0"/>
              <a:t>Click to edit Master title style</a:t>
            </a:r>
            <a:endParaRPr lang="en-US" dirty="0"/>
          </a:p>
        </p:txBody>
      </p:sp>
      <p:cxnSp>
        <p:nvCxnSpPr>
          <p:cNvPr id="15" name="Straight Connector 14"/>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7533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2"/>
            <a:ext cx="8229600" cy="3299039"/>
          </a:xfrm>
        </p:spPr>
        <p:txBody>
          <a:bodyPr numCol="1" spcCol="0">
            <a:normAutofit/>
          </a:bodyPr>
          <a:lstStyle>
            <a:lvl1pPr marL="342900" indent="-342900">
              <a:lnSpc>
                <a:spcPct val="110000"/>
              </a:lnSpc>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Calibri"/>
                <a:cs typeface="Calibri"/>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31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5338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504052"/>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se study2">
    <p:spTree>
      <p:nvGrpSpPr>
        <p:cNvPr id="1" name=""/>
        <p:cNvGrpSpPr/>
        <p:nvPr/>
      </p:nvGrpSpPr>
      <p:grpSpPr>
        <a:xfrm>
          <a:off x="0" y="0"/>
          <a:ext cx="0" cy="0"/>
          <a:chOff x="0" y="0"/>
          <a:chExt cx="0" cy="0"/>
        </a:xfrm>
      </p:grpSpPr>
      <p:sp>
        <p:nvSpPr>
          <p:cNvPr id="17" name="Title 1"/>
          <p:cNvSpPr>
            <a:spLocks noGrp="1"/>
          </p:cNvSpPr>
          <p:nvPr>
            <p:ph type="title"/>
          </p:nvPr>
        </p:nvSpPr>
        <p:spPr>
          <a:xfrm>
            <a:off x="457200" y="226243"/>
            <a:ext cx="8229600" cy="395264"/>
          </a:xfrm>
        </p:spPr>
        <p:txBody>
          <a:bodyPr>
            <a:noAutofit/>
          </a:bodyPr>
          <a:lstStyle>
            <a:lvl1pPr algn="l">
              <a:defRPr sz="2400" b="0" i="0">
                <a:solidFill>
                  <a:srgbClr val="3C90D1"/>
                </a:solidFill>
                <a:latin typeface="+mn-lt"/>
                <a:cs typeface="Calibri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074527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0961"/>
            <a:ext cx="9198376" cy="5187163"/>
          </a:xfrm>
          <a:prstGeom prst="rect">
            <a:avLst/>
          </a:prstGeom>
        </p:spPr>
      </p:pic>
      <p:sp>
        <p:nvSpPr>
          <p:cNvPr id="3" name="Subtitle 2"/>
          <p:cNvSpPr>
            <a:spLocks noGrp="1"/>
          </p:cNvSpPr>
          <p:nvPr>
            <p:ph type="subTitle" idx="1" hasCustomPrompt="1"/>
          </p:nvPr>
        </p:nvSpPr>
        <p:spPr>
          <a:xfrm>
            <a:off x="3382043" y="2955579"/>
            <a:ext cx="5234601" cy="1314450"/>
          </a:xfrm>
        </p:spPr>
        <p:txBody>
          <a:bodyPr>
            <a:normAutofit/>
          </a:bodyPr>
          <a:lstStyle>
            <a:lvl1pPr marL="0" indent="0" algn="l">
              <a:buNone/>
              <a:defRPr sz="2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pic>
        <p:nvPicPr>
          <p:cNvPr id="13" name="Picture 12" descr="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60202" y="1993251"/>
            <a:ext cx="4760299" cy="1100002"/>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ase study2">
    <p:spTree>
      <p:nvGrpSpPr>
        <p:cNvPr id="1" name=""/>
        <p:cNvGrpSpPr/>
        <p:nvPr/>
      </p:nvGrpSpPr>
      <p:grpSpPr>
        <a:xfrm>
          <a:off x="0" y="0"/>
          <a:ext cx="0" cy="0"/>
          <a:chOff x="0" y="0"/>
          <a:chExt cx="0" cy="0"/>
        </a:xfrm>
      </p:grpSpPr>
      <p:sp>
        <p:nvSpPr>
          <p:cNvPr id="17" name="Title 1"/>
          <p:cNvSpPr>
            <a:spLocks noGrp="1"/>
          </p:cNvSpPr>
          <p:nvPr>
            <p:ph type="title"/>
          </p:nvPr>
        </p:nvSpPr>
        <p:spPr>
          <a:xfrm>
            <a:off x="457200" y="226243"/>
            <a:ext cx="8229600" cy="395264"/>
          </a:xfrm>
        </p:spPr>
        <p:txBody>
          <a:bodyPr>
            <a:noAutofit/>
          </a:bodyPr>
          <a:lstStyle>
            <a:lvl1pPr algn="l">
              <a:defRPr sz="2400" b="0" i="0">
                <a:solidFill>
                  <a:srgbClr val="3C90D1"/>
                </a:solidFill>
                <a:latin typeface="+mn-lt"/>
                <a:cs typeface="Calibri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074527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368800" y="1004242"/>
            <a:ext cx="4318000" cy="3299039"/>
          </a:xfrm>
        </p:spPr>
        <p:txBody>
          <a:bodyPr numCol="1" spcCol="0">
            <a:normAutofit/>
          </a:bodyPr>
          <a:lstStyle>
            <a:lvl1pPr marL="285750" indent="-285750">
              <a:lnSpc>
                <a:spcPct val="110000"/>
              </a:lnSpc>
              <a:buSzPct val="110000"/>
              <a:buFont typeface="Arial"/>
              <a:buChar char="•"/>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8" name="Title 1"/>
          <p:cNvSpPr>
            <a:spLocks noGrp="1"/>
          </p:cNvSpPr>
          <p:nvPr>
            <p:ph type="title"/>
          </p:nvPr>
        </p:nvSpPr>
        <p:spPr>
          <a:xfrm>
            <a:off x="4368800" y="238945"/>
            <a:ext cx="43180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3070574"/>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700"/>
            <a:ext cx="9188450" cy="5181565"/>
          </a:xfrm>
          <a:prstGeom prst="rect">
            <a:avLst/>
          </a:prstGeom>
        </p:spPr>
      </p:pic>
      <p:sp>
        <p:nvSpPr>
          <p:cNvPr id="9" name="Subtitle 2"/>
          <p:cNvSpPr>
            <a:spLocks noGrp="1"/>
          </p:cNvSpPr>
          <p:nvPr>
            <p:ph type="subTitle" idx="1" hasCustomPrompt="1"/>
          </p:nvPr>
        </p:nvSpPr>
        <p:spPr>
          <a:xfrm>
            <a:off x="457200" y="1603842"/>
            <a:ext cx="8459657" cy="1993618"/>
          </a:xfrm>
        </p:spPr>
        <p:txBody>
          <a:bodyPr>
            <a:noAutofit/>
          </a:bodyPr>
          <a:lstStyle>
            <a:lvl1pPr marL="0" indent="0" algn="l">
              <a:buNone/>
              <a:defRPr sz="4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11223948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10292"/>
            <a:ext cx="9139201" cy="5153793"/>
          </a:xfrm>
          <a:prstGeom prst="rect">
            <a:avLst/>
          </a:prstGeom>
        </p:spPr>
      </p:pic>
      <p:sp>
        <p:nvSpPr>
          <p:cNvPr id="11" name="Subtitle 2"/>
          <p:cNvSpPr>
            <a:spLocks noGrp="1"/>
          </p:cNvSpPr>
          <p:nvPr>
            <p:ph type="subTitle" idx="1" hasCustomPrompt="1"/>
          </p:nvPr>
        </p:nvSpPr>
        <p:spPr>
          <a:xfrm>
            <a:off x="457200" y="1553043"/>
            <a:ext cx="8459657" cy="1993618"/>
          </a:xfrm>
        </p:spPr>
        <p:txBody>
          <a:bodyPr>
            <a:noAutofit/>
          </a:bodyPr>
          <a:lstStyle>
            <a:lvl1pPr marL="0" indent="0" algn="l">
              <a:buNone/>
              <a:defRPr sz="4800" b="0" i="0">
                <a:solidFill>
                  <a:srgbClr val="6C6C6C"/>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12605946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ase study1">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2"/>
            <a:ext cx="9139201" cy="5153793"/>
          </a:xfrm>
          <a:prstGeom prst="rect">
            <a:avLst/>
          </a:prstGeom>
        </p:spPr>
      </p:pic>
      <p:sp>
        <p:nvSpPr>
          <p:cNvPr id="7" name="Content Placeholder 2"/>
          <p:cNvSpPr>
            <a:spLocks noGrp="1"/>
          </p:cNvSpPr>
          <p:nvPr>
            <p:ph idx="1" hasCustomPrompt="1"/>
          </p:nvPr>
        </p:nvSpPr>
        <p:spPr>
          <a:xfrm>
            <a:off x="457200" y="652954"/>
            <a:ext cx="4372764" cy="3299039"/>
          </a:xfrm>
        </p:spPr>
        <p:txBody>
          <a:bodyPr numCol="1" spcCol="0">
            <a:normAutofit/>
          </a:bodyPr>
          <a:lstStyle>
            <a:lvl1pPr marL="0" indent="0">
              <a:lnSpc>
                <a:spcPct val="110000"/>
              </a:lnSpc>
              <a:buSzPct val="138000"/>
              <a:buFontTx/>
              <a:buNone/>
              <a:defRPr sz="3200" b="0" i="0">
                <a:solidFill>
                  <a:srgbClr val="3C90D1"/>
                </a:solidFill>
                <a:latin typeface="Calibri"/>
                <a:cs typeface="Calibri"/>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0" name="Picture 9" descr="dark 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9" name="Picture 8"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450" y="-12700"/>
            <a:ext cx="9188450" cy="5181565"/>
          </a:xfrm>
          <a:prstGeom prst="rect">
            <a:avLst/>
          </a:prstGeom>
        </p:spPr>
      </p:pic>
      <p:pic>
        <p:nvPicPr>
          <p:cNvPr id="6" name="Picture 5"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7" name="Straight Connector 6"/>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457200" y="652954"/>
            <a:ext cx="4393030" cy="3299039"/>
          </a:xfrm>
        </p:spPr>
        <p:txBody>
          <a:bodyPr numCol="1" spcCol="0">
            <a:normAutofit/>
          </a:bodyPr>
          <a:lstStyle>
            <a:lvl1pPr marL="0" indent="0">
              <a:lnSpc>
                <a:spcPct val="110000"/>
              </a:lnSpc>
              <a:buSzPct val="138000"/>
              <a:buFontTx/>
              <a:buNone/>
              <a:defRPr sz="3200" b="0" i="0">
                <a:solidFill>
                  <a:srgbClr val="F3F5FF"/>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spTree>
    <p:extLst>
      <p:ext uri="{BB962C8B-B14F-4D97-AF65-F5344CB8AC3E}">
        <p14:creationId xmlns:p14="http://schemas.microsoft.com/office/powerpoint/2010/main" val="12492246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Content with Caption">
    <p:spTree>
      <p:nvGrpSpPr>
        <p:cNvPr id="1" name=""/>
        <p:cNvGrpSpPr/>
        <p:nvPr/>
      </p:nvGrpSpPr>
      <p:grpSpPr>
        <a:xfrm>
          <a:off x="0" y="0"/>
          <a:ext cx="0" cy="0"/>
          <a:chOff x="0" y="0"/>
          <a:chExt cx="0" cy="0"/>
        </a:xfrm>
      </p:grpSpPr>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2182203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23057442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pic>
        <p:nvPicPr>
          <p:cNvPr id="10" name="Picture 9" descr="evlove bg-01.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756" y="0"/>
            <a:ext cx="9200575" cy="5188403"/>
          </a:xfrm>
          <a:prstGeom prst="rect">
            <a:avLst/>
          </a:prstGeom>
        </p:spPr>
      </p:pic>
      <p:sp>
        <p:nvSpPr>
          <p:cNvPr id="11" name="Subtitle 2"/>
          <p:cNvSpPr>
            <a:spLocks noGrp="1"/>
          </p:cNvSpPr>
          <p:nvPr>
            <p:ph type="subTitle" idx="1" hasCustomPrompt="1"/>
          </p:nvPr>
        </p:nvSpPr>
        <p:spPr>
          <a:xfrm>
            <a:off x="457200" y="1553043"/>
            <a:ext cx="8459657" cy="1993618"/>
          </a:xfrm>
        </p:spPr>
        <p:txBody>
          <a:bodyPr>
            <a:noAutofit/>
          </a:bodyPr>
          <a:lstStyle>
            <a:lvl1pPr marL="0" indent="0" algn="l">
              <a:buNone/>
              <a:defRPr sz="6000" b="0" i="0">
                <a:solidFill>
                  <a:srgbClr val="BFBFBF"/>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361598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
    <p:bg>
      <p:bgRef idx="1001">
        <a:schemeClr val="bg1"/>
      </p:bgRef>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368800" y="1004242"/>
            <a:ext cx="4318000" cy="3299039"/>
          </a:xfrm>
        </p:spPr>
        <p:txBody>
          <a:bodyPr numCol="1" spcCol="0">
            <a:normAutofit/>
          </a:bodyPr>
          <a:lstStyle>
            <a:lvl1pPr marL="285750" indent="-285750">
              <a:lnSpc>
                <a:spcPct val="110000"/>
              </a:lnSpc>
              <a:buSzPct val="110000"/>
              <a:buFont typeface="Arial"/>
              <a:buChar char="•"/>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8" name="Title 1"/>
          <p:cNvSpPr>
            <a:spLocks noGrp="1"/>
          </p:cNvSpPr>
          <p:nvPr>
            <p:ph type="title"/>
          </p:nvPr>
        </p:nvSpPr>
        <p:spPr>
          <a:xfrm>
            <a:off x="4368800" y="238945"/>
            <a:ext cx="43180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3070574"/>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pic>
        <p:nvPicPr>
          <p:cNvPr id="7" name="Picture 6"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0" name="Straight Connector 9"/>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Calibri"/>
                <a:cs typeface="Calibri"/>
              </a:defRPr>
            </a:lvl1pPr>
          </a:lstStyle>
          <a:p>
            <a:r>
              <a:rPr lang="en-US" dirty="0" smtClean="0"/>
              <a:t>Click to edit Master title style</a:t>
            </a:r>
            <a:endParaRPr lang="en-US" dirty="0"/>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2"/>
            <a:ext cx="8229600" cy="3299039"/>
          </a:xfrm>
        </p:spPr>
        <p:txBody>
          <a:bodyPr numCol="1" spcCol="0"/>
          <a:lstStyle>
            <a:lvl1pPr marL="0" indent="0">
              <a:lnSpc>
                <a:spcPct val="110000"/>
              </a:lnSpc>
              <a:buSzPct val="138000"/>
              <a:buFontTx/>
              <a:buNone/>
              <a:defRPr sz="2400" b="0" i="0">
                <a:solidFill>
                  <a:srgbClr val="B7B7B7"/>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7233172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pic>
        <p:nvPicPr>
          <p:cNvPr id="7" name="Picture 6"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mn-lt"/>
                <a:cs typeface="Helvetica Light"/>
              </a:defRPr>
            </a:lvl1pPr>
          </a:lstStyle>
          <a:p>
            <a:r>
              <a:rPr lang="en-US" dirty="0" smtClean="0"/>
              <a:t>Click to edit Master title style</a:t>
            </a:r>
            <a:endParaRPr lang="en-US" dirty="0"/>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2"/>
            <a:ext cx="8229600" cy="3299039"/>
          </a:xfrm>
        </p:spPr>
        <p:txBody>
          <a:bodyPr numCol="1" spcCol="0"/>
          <a:lstStyle>
            <a:lvl1pPr marL="0" indent="0">
              <a:lnSpc>
                <a:spcPct val="110000"/>
              </a:lnSpc>
              <a:buSzPct val="138000"/>
              <a:buFontTx/>
              <a:buNone/>
              <a:defRPr sz="2400" b="0" i="0">
                <a:solidFill>
                  <a:srgbClr val="B7B7B7"/>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2650098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7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41" name="Straight Connector 40"/>
          <p:cNvCxnSpPr/>
          <p:nvPr userDrawn="1"/>
        </p:nvCxnSpPr>
        <p:spPr>
          <a:xfrm>
            <a:off x="1463640"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3498099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8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690546"/>
            <a:ext cx="9158217" cy="4465654"/>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03724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9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7" y="-57150"/>
            <a:ext cx="9158217" cy="53286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24010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ase study dark">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110937"/>
            <a:ext cx="9158217" cy="5328616"/>
          </a:xfrm>
          <a:prstGeom prst="rect">
            <a:avLst/>
          </a:prstGeom>
        </p:spPr>
      </p:pic>
      <p:sp>
        <p:nvSpPr>
          <p:cNvPr id="10" name="Title 1"/>
          <p:cNvSpPr>
            <a:spLocks noGrp="1"/>
          </p:cNvSpPr>
          <p:nvPr>
            <p:ph type="title"/>
          </p:nvPr>
        </p:nvSpPr>
        <p:spPr>
          <a:xfrm>
            <a:off x="457200" y="226243"/>
            <a:ext cx="8229600" cy="395264"/>
          </a:xfrm>
        </p:spPr>
        <p:txBody>
          <a:bodyPr>
            <a:noAutofit/>
          </a:bodyPr>
          <a:lstStyle>
            <a:lvl1pPr algn="l">
              <a:defRPr sz="2400" b="0" i="0">
                <a:solidFill>
                  <a:srgbClr val="FFFFFF"/>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20" name="Straight Connector 19"/>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5430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0_Content with Caption">
    <p:spTree>
      <p:nvGrpSpPr>
        <p:cNvPr id="1" name=""/>
        <p:cNvGrpSpPr/>
        <p:nvPr/>
      </p:nvGrpSpPr>
      <p:grpSpPr>
        <a:xfrm>
          <a:off x="0" y="0"/>
          <a:ext cx="0" cy="0"/>
          <a:chOff x="0" y="0"/>
          <a:chExt cx="0" cy="0"/>
        </a:xfrm>
      </p:grpSpPr>
      <p:pic>
        <p:nvPicPr>
          <p:cNvPr id="11" name="Picture 10" descr="bg-01-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2"/>
            <a:ext cx="9198376" cy="5187163"/>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pic>
        <p:nvPicPr>
          <p:cNvPr id="14" name="Picture 13"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759215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1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41" name="Straight Connector 40"/>
          <p:cNvCxnSpPr/>
          <p:nvPr userDrawn="1"/>
        </p:nvCxnSpPr>
        <p:spPr>
          <a:xfrm>
            <a:off x="1519774" y="4919807"/>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8974391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2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7" y="-6349"/>
            <a:ext cx="9158217" cy="52143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29844040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26231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2700"/>
            <a:ext cx="9188450" cy="5181565"/>
          </a:xfrm>
          <a:prstGeom prst="rect">
            <a:avLst/>
          </a:prstGeom>
        </p:spPr>
      </p:pic>
      <p:sp>
        <p:nvSpPr>
          <p:cNvPr id="9" name="Subtitle 2"/>
          <p:cNvSpPr>
            <a:spLocks noGrp="1"/>
          </p:cNvSpPr>
          <p:nvPr>
            <p:ph type="subTitle" idx="1" hasCustomPrompt="1"/>
          </p:nvPr>
        </p:nvSpPr>
        <p:spPr>
          <a:xfrm>
            <a:off x="457200" y="1603842"/>
            <a:ext cx="8459657" cy="1993618"/>
          </a:xfrm>
        </p:spPr>
        <p:txBody>
          <a:bodyPr>
            <a:noAutofit/>
          </a:bodyPr>
          <a:lstStyle>
            <a:lvl1pPr marL="0" indent="0" algn="l">
              <a:buNone/>
              <a:defRPr sz="4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11223948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Calibri"/>
                <a:cs typeface="Calibri"/>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10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369710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5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2"/>
            <a:ext cx="8229600" cy="3299039"/>
          </a:xfrm>
        </p:spPr>
        <p:txBody>
          <a:bodyPr numCol="1" spcCol="0">
            <a:normAutofit/>
          </a:bodyPr>
          <a:lstStyle>
            <a:lvl1pPr marL="342900" indent="-342900">
              <a:lnSpc>
                <a:spcPct val="110000"/>
              </a:lnSpc>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6441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6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07470" y="1004242"/>
            <a:ext cx="3979333" cy="3299039"/>
          </a:xfrm>
        </p:spPr>
        <p:txBody>
          <a:bodyPr numCol="1" spcCol="0">
            <a:normAutofit/>
          </a:bodyPr>
          <a:lstStyle>
            <a:lvl1pPr marL="0" indent="0">
              <a:lnSpc>
                <a:spcPct val="110000"/>
              </a:lnSpc>
              <a:buSzPct val="110000"/>
              <a:buFontTx/>
              <a:buNone/>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4"/>
            <a:ext cx="184666" cy="369332"/>
          </a:xfrm>
          <a:prstGeom prst="rect">
            <a:avLst/>
          </a:prstGeom>
          <a:noFill/>
        </p:spPr>
        <p:txBody>
          <a:bodyPr wrap="none" rtlCol="0">
            <a:spAutoFit/>
          </a:bodyPr>
          <a:lstStyle/>
          <a:p>
            <a:endParaRPr lang="en-US" dirty="0"/>
          </a:p>
        </p:txBody>
      </p:sp>
      <p:sp>
        <p:nvSpPr>
          <p:cNvPr id="14"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68372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7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2"/>
            <a:ext cx="8229600" cy="3299039"/>
          </a:xfrm>
        </p:spPr>
        <p:txBody>
          <a:bodyPr numCol="1" spcCol="0">
            <a:normAutofit/>
          </a:bodyPr>
          <a:lstStyle>
            <a:lvl1pPr marL="342900" indent="-342900">
              <a:lnSpc>
                <a:spcPct val="110000"/>
              </a:lnSpc>
              <a:buSzPct val="110000"/>
              <a:buFontTx/>
              <a:buBlip>
                <a:blip r:embed="rId2"/>
              </a:buBlip>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1510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8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07470" y="1004242"/>
            <a:ext cx="3979333" cy="3299039"/>
          </a:xfrm>
        </p:spPr>
        <p:txBody>
          <a:bodyPr numCol="1" spcCol="0">
            <a:normAutofit/>
          </a:bodyPr>
          <a:lstStyle>
            <a:lvl1pPr marL="0" indent="0">
              <a:lnSpc>
                <a:spcPct val="110000"/>
              </a:lnSpc>
              <a:buSzPct val="110000"/>
              <a:buFontTx/>
              <a:buNone/>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4"/>
            <a:ext cx="184666" cy="369332"/>
          </a:xfrm>
          <a:prstGeom prst="rect">
            <a:avLst/>
          </a:prstGeom>
          <a:noFill/>
        </p:spPr>
        <p:txBody>
          <a:bodyPr wrap="none" rtlCol="0">
            <a:spAutoFit/>
          </a:bodyPr>
          <a:lstStyle/>
          <a:p>
            <a:endParaRPr lang="en-US" dirty="0"/>
          </a:p>
        </p:txBody>
      </p:sp>
      <p:sp>
        <p:nvSpPr>
          <p:cNvPr id="14"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mn-lt"/>
                <a:cs typeface="Calibri Light"/>
              </a:defRPr>
            </a:lvl1pPr>
          </a:lstStyle>
          <a:p>
            <a:r>
              <a:rPr lang="en-US" dirty="0" smtClean="0"/>
              <a:t>Click to edit Master title style</a:t>
            </a:r>
            <a:endParaRPr lang="en-US" dirty="0"/>
          </a:p>
        </p:txBody>
      </p:sp>
      <p:cxnSp>
        <p:nvCxnSpPr>
          <p:cNvPr id="15" name="Straight Connector 14"/>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7533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9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2"/>
            <a:ext cx="8229600" cy="3299039"/>
          </a:xfrm>
        </p:spPr>
        <p:txBody>
          <a:bodyPr numCol="1" spcCol="0">
            <a:normAutofit/>
          </a:bodyPr>
          <a:lstStyle>
            <a:lvl1pPr marL="342900" indent="-342900">
              <a:lnSpc>
                <a:spcPct val="110000"/>
              </a:lnSpc>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5"/>
            <a:ext cx="8229600" cy="395264"/>
          </a:xfrm>
        </p:spPr>
        <p:txBody>
          <a:bodyPr>
            <a:noAutofit/>
          </a:bodyPr>
          <a:lstStyle>
            <a:lvl1pPr algn="l">
              <a:defRPr sz="2400" b="0" i="0">
                <a:solidFill>
                  <a:srgbClr val="3C90D1"/>
                </a:solidFill>
                <a:latin typeface="Calibri"/>
                <a:cs typeface="Calibri"/>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313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533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10292"/>
            <a:ext cx="9139201" cy="5153793"/>
          </a:xfrm>
          <a:prstGeom prst="rect">
            <a:avLst/>
          </a:prstGeom>
        </p:spPr>
      </p:pic>
      <p:sp>
        <p:nvSpPr>
          <p:cNvPr id="11" name="Subtitle 2"/>
          <p:cNvSpPr>
            <a:spLocks noGrp="1"/>
          </p:cNvSpPr>
          <p:nvPr>
            <p:ph type="subTitle" idx="1" hasCustomPrompt="1"/>
          </p:nvPr>
        </p:nvSpPr>
        <p:spPr>
          <a:xfrm>
            <a:off x="457200" y="1553043"/>
            <a:ext cx="8459657" cy="1993618"/>
          </a:xfrm>
        </p:spPr>
        <p:txBody>
          <a:bodyPr>
            <a:noAutofit/>
          </a:bodyPr>
          <a:lstStyle>
            <a:lvl1pPr marL="0" indent="0" algn="l">
              <a:buNone/>
              <a:defRPr sz="4800" b="0" i="0">
                <a:solidFill>
                  <a:srgbClr val="6C6C6C"/>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1260594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1">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 y="2"/>
            <a:ext cx="9139201" cy="5153793"/>
          </a:xfrm>
          <a:prstGeom prst="rect">
            <a:avLst/>
          </a:prstGeom>
        </p:spPr>
      </p:pic>
      <p:sp>
        <p:nvSpPr>
          <p:cNvPr id="7" name="Content Placeholder 2"/>
          <p:cNvSpPr>
            <a:spLocks noGrp="1"/>
          </p:cNvSpPr>
          <p:nvPr>
            <p:ph idx="1" hasCustomPrompt="1"/>
          </p:nvPr>
        </p:nvSpPr>
        <p:spPr>
          <a:xfrm>
            <a:off x="457200" y="652954"/>
            <a:ext cx="4372764" cy="3299039"/>
          </a:xfrm>
        </p:spPr>
        <p:txBody>
          <a:bodyPr numCol="1" spcCol="0">
            <a:normAutofit/>
          </a:bodyPr>
          <a:lstStyle>
            <a:lvl1pPr marL="0" indent="0">
              <a:lnSpc>
                <a:spcPct val="110000"/>
              </a:lnSpc>
              <a:buSzPct val="138000"/>
              <a:buFontTx/>
              <a:buNone/>
              <a:defRPr sz="3200" b="0" i="0">
                <a:solidFill>
                  <a:srgbClr val="3C90D1"/>
                </a:solidFill>
                <a:latin typeface="Calibri"/>
                <a:cs typeface="Calibri"/>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0" name="Picture 9" descr="dark logo for slide.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Picture 8" descr="bg3-01.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450" y="-12700"/>
            <a:ext cx="9188450" cy="5181565"/>
          </a:xfrm>
          <a:prstGeom prst="rect">
            <a:avLst/>
          </a:prstGeom>
        </p:spPr>
      </p:pic>
      <p:pic>
        <p:nvPicPr>
          <p:cNvPr id="6" name="Picture 5" descr="slide footer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44968" y="4827747"/>
            <a:ext cx="941832" cy="213360"/>
          </a:xfrm>
          <a:prstGeom prst="rect">
            <a:avLst/>
          </a:prstGeom>
        </p:spPr>
      </p:pic>
      <p:cxnSp>
        <p:nvCxnSpPr>
          <p:cNvPr id="7" name="Straight Connector 6"/>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457200" y="652954"/>
            <a:ext cx="4393030" cy="3299039"/>
          </a:xfrm>
        </p:spPr>
        <p:txBody>
          <a:bodyPr numCol="1" spcCol="0">
            <a:normAutofit/>
          </a:bodyPr>
          <a:lstStyle>
            <a:lvl1pPr marL="0" indent="0">
              <a:lnSpc>
                <a:spcPct val="110000"/>
              </a:lnSpc>
              <a:buSzPct val="138000"/>
              <a:buFontTx/>
              <a:buNone/>
              <a:defRPr sz="3200" b="0" i="0">
                <a:solidFill>
                  <a:srgbClr val="F3F5FF"/>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spTree>
    <p:extLst>
      <p:ext uri="{BB962C8B-B14F-4D97-AF65-F5344CB8AC3E}">
        <p14:creationId xmlns:p14="http://schemas.microsoft.com/office/powerpoint/2010/main" val="1249224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2"/>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2182203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theme" Target="../theme/theme1.xml"/><Relationship Id="rId58" Type="http://schemas.openxmlformats.org/officeDocument/2006/relationships/image" Target="../media/image1.png"/><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bg2.png"/>
          <p:cNvPicPr>
            <a:picLocks noChangeAspect="1"/>
          </p:cNvPicPr>
          <p:nvPr userDrawn="1"/>
        </p:nvPicPr>
        <p:blipFill>
          <a:blip r:embed="rId58">
            <a:extLst>
              <a:ext uri="{28A0092B-C50C-407E-A947-70E740481C1C}">
                <a14:useLocalDpi xmlns:a14="http://schemas.microsoft.com/office/drawing/2010/main"/>
              </a:ext>
            </a:extLst>
          </a:blip>
          <a:stretch>
            <a:fillRect/>
          </a:stretch>
        </p:blipFill>
        <p:spPr>
          <a:xfrm>
            <a:off x="-1" y="0"/>
            <a:ext cx="9139031"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94" r:id="rId1"/>
    <p:sldLayoutId id="2147493495" r:id="rId2"/>
    <p:sldLayoutId id="2147493496" r:id="rId3"/>
    <p:sldLayoutId id="2147493497" r:id="rId4"/>
    <p:sldLayoutId id="2147493498" r:id="rId5"/>
    <p:sldLayoutId id="2147493499" r:id="rId6"/>
    <p:sldLayoutId id="2147493500" r:id="rId7"/>
    <p:sldLayoutId id="2147493501" r:id="rId8"/>
    <p:sldLayoutId id="2147493502" r:id="rId9"/>
    <p:sldLayoutId id="2147493503" r:id="rId10"/>
    <p:sldLayoutId id="2147493504" r:id="rId11"/>
    <p:sldLayoutId id="2147493505" r:id="rId12"/>
    <p:sldLayoutId id="2147493506" r:id="rId13"/>
    <p:sldLayoutId id="2147493507" r:id="rId14"/>
    <p:sldLayoutId id="2147493508" r:id="rId15"/>
    <p:sldLayoutId id="2147493509" r:id="rId16"/>
    <p:sldLayoutId id="2147493510" r:id="rId17"/>
    <p:sldLayoutId id="2147493511" r:id="rId18"/>
    <p:sldLayoutId id="2147493512" r:id="rId19"/>
    <p:sldLayoutId id="2147493513" r:id="rId20"/>
    <p:sldLayoutId id="2147493514" r:id="rId21"/>
    <p:sldLayoutId id="2147493515" r:id="rId22"/>
    <p:sldLayoutId id="2147493516" r:id="rId23"/>
    <p:sldLayoutId id="2147493517" r:id="rId24"/>
    <p:sldLayoutId id="2147493518" r:id="rId25"/>
    <p:sldLayoutId id="2147493519" r:id="rId26"/>
    <p:sldLayoutId id="2147493520" r:id="rId27"/>
    <p:sldLayoutId id="2147493522" r:id="rId28"/>
    <p:sldLayoutId id="2147493533" r:id="rId29"/>
    <p:sldLayoutId id="2147493456" r:id="rId30"/>
    <p:sldLayoutId id="2147493478" r:id="rId31"/>
    <p:sldLayoutId id="2147493471" r:id="rId32"/>
    <p:sldLayoutId id="2147493458" r:id="rId33"/>
    <p:sldLayoutId id="2147493459" r:id="rId34"/>
    <p:sldLayoutId id="2147493461" r:id="rId35"/>
    <p:sldLayoutId id="2147493462" r:id="rId36"/>
    <p:sldLayoutId id="2147493463" r:id="rId37"/>
    <p:sldLayoutId id="2147493474" r:id="rId38"/>
    <p:sldLayoutId id="2147493464" r:id="rId39"/>
    <p:sldLayoutId id="2147493465" r:id="rId40"/>
    <p:sldLayoutId id="2147493475" r:id="rId41"/>
    <p:sldLayoutId id="2147493467" r:id="rId42"/>
    <p:sldLayoutId id="2147493468" r:id="rId43"/>
    <p:sldLayoutId id="2147493470" r:id="rId44"/>
    <p:sldLayoutId id="2147493477" r:id="rId45"/>
    <p:sldLayoutId id="2147493476" r:id="rId46"/>
    <p:sldLayoutId id="2147493469" r:id="rId47"/>
    <p:sldLayoutId id="2147493472" r:id="rId48"/>
    <p:sldLayoutId id="2147493473" r:id="rId49"/>
    <p:sldLayoutId id="2147493479" r:id="rId50"/>
    <p:sldLayoutId id="2147493480" r:id="rId51"/>
    <p:sldLayoutId id="2147493481" r:id="rId52"/>
    <p:sldLayoutId id="2147493482" r:id="rId53"/>
    <p:sldLayoutId id="2147493483" r:id="rId54"/>
    <p:sldLayoutId id="2147493484" r:id="rId55"/>
    <p:sldLayoutId id="2147493492" r:id="rId56"/>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6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6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6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68.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6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7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7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7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7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75.tiff"/></Relationships>
</file>

<file path=ppt/slides/_rels/slide3.xml.rels><?xml version="1.0" encoding="UTF-8" standalone="yes"?>
<Relationships xmlns="http://schemas.openxmlformats.org/package/2006/relationships"><Relationship Id="rId46" Type="http://schemas.openxmlformats.org/officeDocument/2006/relationships/image" Target="../media/image56.jpeg"/><Relationship Id="rId47" Type="http://schemas.openxmlformats.org/officeDocument/2006/relationships/image" Target="../media/image57.jpg"/><Relationship Id="rId48" Type="http://schemas.openxmlformats.org/officeDocument/2006/relationships/image" Target="../media/image58.png"/><Relationship Id="rId20" Type="http://schemas.openxmlformats.org/officeDocument/2006/relationships/image" Target="../media/image30.png"/><Relationship Id="rId21" Type="http://schemas.openxmlformats.org/officeDocument/2006/relationships/image" Target="../media/image31.jpeg"/><Relationship Id="rId22" Type="http://schemas.openxmlformats.org/officeDocument/2006/relationships/image" Target="../media/image32.emf"/><Relationship Id="rId23" Type="http://schemas.openxmlformats.org/officeDocument/2006/relationships/image" Target="../media/image33.emf"/><Relationship Id="rId24" Type="http://schemas.openxmlformats.org/officeDocument/2006/relationships/image" Target="../media/image34.PNG"/><Relationship Id="rId25" Type="http://schemas.openxmlformats.org/officeDocument/2006/relationships/image" Target="../media/image35.png"/><Relationship Id="rId26" Type="http://schemas.openxmlformats.org/officeDocument/2006/relationships/image" Target="../media/image36.png"/><Relationship Id="rId27" Type="http://schemas.openxmlformats.org/officeDocument/2006/relationships/image" Target="../media/image37.jpeg"/><Relationship Id="rId28" Type="http://schemas.openxmlformats.org/officeDocument/2006/relationships/image" Target="../media/image38.jpeg"/><Relationship Id="rId29" Type="http://schemas.openxmlformats.org/officeDocument/2006/relationships/image" Target="../media/image39.gif"/><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30" Type="http://schemas.openxmlformats.org/officeDocument/2006/relationships/image" Target="../media/image40.emf"/><Relationship Id="rId31" Type="http://schemas.openxmlformats.org/officeDocument/2006/relationships/image" Target="../media/image41.png"/><Relationship Id="rId32" Type="http://schemas.openxmlformats.org/officeDocument/2006/relationships/image" Target="../media/image42.png"/><Relationship Id="rId9"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33" Type="http://schemas.openxmlformats.org/officeDocument/2006/relationships/image" Target="../media/image43.emf"/><Relationship Id="rId34" Type="http://schemas.openxmlformats.org/officeDocument/2006/relationships/image" Target="../media/image44.png"/><Relationship Id="rId35" Type="http://schemas.openxmlformats.org/officeDocument/2006/relationships/image" Target="../media/image45.png"/><Relationship Id="rId36" Type="http://schemas.openxmlformats.org/officeDocument/2006/relationships/image" Target="../media/image46.emf"/><Relationship Id="rId10" Type="http://schemas.openxmlformats.org/officeDocument/2006/relationships/image" Target="../media/image20.png"/><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28.png"/><Relationship Id="rId19" Type="http://schemas.openxmlformats.org/officeDocument/2006/relationships/image" Target="../media/image29.png"/><Relationship Id="rId37" Type="http://schemas.openxmlformats.org/officeDocument/2006/relationships/image" Target="../media/image47.emf"/><Relationship Id="rId38" Type="http://schemas.openxmlformats.org/officeDocument/2006/relationships/image" Target="../media/image48.emf"/><Relationship Id="rId39" Type="http://schemas.openxmlformats.org/officeDocument/2006/relationships/image" Target="../media/image49.png"/><Relationship Id="rId40" Type="http://schemas.openxmlformats.org/officeDocument/2006/relationships/image" Target="../media/image50.jpeg"/><Relationship Id="rId41" Type="http://schemas.openxmlformats.org/officeDocument/2006/relationships/image" Target="../media/image51.png"/><Relationship Id="rId42" Type="http://schemas.openxmlformats.org/officeDocument/2006/relationships/image" Target="../media/image52.emf"/><Relationship Id="rId43" Type="http://schemas.openxmlformats.org/officeDocument/2006/relationships/image" Target="../media/image53.emf"/><Relationship Id="rId44" Type="http://schemas.openxmlformats.org/officeDocument/2006/relationships/image" Target="../media/image54.png"/><Relationship Id="rId45" Type="http://schemas.openxmlformats.org/officeDocument/2006/relationships/image" Target="../media/image5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7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8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8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8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60.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6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55288" y="1360745"/>
            <a:ext cx="8459657" cy="1988444"/>
          </a:xfrm>
        </p:spPr>
        <p:txBody>
          <a:bodyPr/>
          <a:lstStyle/>
          <a:p>
            <a:r>
              <a:rPr lang="en-US" sz="3800" dirty="0" smtClean="0">
                <a:solidFill>
                  <a:schemeClr val="bg1"/>
                </a:solidFill>
                <a:latin typeface="Avenir Light" charset="0"/>
                <a:ea typeface="Avenir Light" charset="0"/>
                <a:cs typeface="Avenir Light" charset="0"/>
              </a:rPr>
              <a:t>Xamarin.Android</a:t>
            </a:r>
          </a:p>
          <a:p>
            <a:r>
              <a:rPr lang="en-US" sz="6000" dirty="0" smtClean="0">
                <a:solidFill>
                  <a:schemeClr val="bg1"/>
                </a:solidFill>
                <a:latin typeface="Avenir Light" charset="0"/>
                <a:ea typeface="Avenir Light" charset="0"/>
                <a:cs typeface="Avenir Light" charset="0"/>
              </a:rPr>
              <a:t>Binding native libraries</a:t>
            </a:r>
          </a:p>
        </p:txBody>
      </p:sp>
    </p:spTree>
    <p:extLst>
      <p:ext uri="{BB962C8B-B14F-4D97-AF65-F5344CB8AC3E}">
        <p14:creationId xmlns:p14="http://schemas.microsoft.com/office/powerpoint/2010/main" val="18891961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Components/packages vs native options</a:t>
            </a:r>
            <a:endParaRPr lang="en-US" dirty="0">
              <a:solidFill>
                <a:srgbClr val="FFC000"/>
              </a:solidFill>
            </a:endParaRPr>
          </a:p>
        </p:txBody>
      </p:sp>
      <p:sp>
        <p:nvSpPr>
          <p:cNvPr id="3" name="Content Placeholder 2"/>
          <p:cNvSpPr>
            <a:spLocks noGrp="1"/>
          </p:cNvSpPr>
          <p:nvPr>
            <p:ph idx="1"/>
          </p:nvPr>
        </p:nvSpPr>
        <p:spPr>
          <a:xfrm>
            <a:off x="457200" y="1004243"/>
            <a:ext cx="8229600" cy="1597444"/>
          </a:xfrm>
        </p:spPr>
        <p:txBody>
          <a:bodyPr>
            <a:normAutofit/>
          </a:bodyPr>
          <a:lstStyle/>
          <a:p>
            <a:r>
              <a:rPr lang="en-US" dirty="0" smtClean="0">
                <a:solidFill>
                  <a:schemeClr val="bg1"/>
                </a:solidFill>
              </a:rPr>
              <a:t>400+ components</a:t>
            </a:r>
          </a:p>
          <a:p>
            <a:r>
              <a:rPr lang="en-US" dirty="0" smtClean="0">
                <a:solidFill>
                  <a:schemeClr val="bg1"/>
                </a:solidFill>
              </a:rPr>
              <a:t>Hundreds of Android accessible Nuget packages</a:t>
            </a:r>
          </a:p>
          <a:p>
            <a:r>
              <a:rPr lang="en-US" dirty="0" smtClean="0">
                <a:solidFill>
                  <a:schemeClr val="bg1"/>
                </a:solidFill>
              </a:rPr>
              <a:t>Thousands of native libraries</a:t>
            </a:r>
          </a:p>
        </p:txBody>
      </p:sp>
      <p:pic>
        <p:nvPicPr>
          <p:cNvPr id="5" name="Picture 4"/>
          <p:cNvPicPr>
            <a:picLocks noChangeAspect="1"/>
          </p:cNvPicPr>
          <p:nvPr/>
        </p:nvPicPr>
        <p:blipFill>
          <a:blip r:embed="rId3"/>
          <a:stretch>
            <a:fillRect/>
          </a:stretch>
        </p:blipFill>
        <p:spPr>
          <a:xfrm>
            <a:off x="2813957" y="2601687"/>
            <a:ext cx="3516086" cy="1977798"/>
          </a:xfrm>
          <a:prstGeom prst="rect">
            <a:avLst/>
          </a:prstGeom>
        </p:spPr>
      </p:pic>
    </p:spTree>
    <p:extLst>
      <p:ext uri="{BB962C8B-B14F-4D97-AF65-F5344CB8AC3E}">
        <p14:creationId xmlns:p14="http://schemas.microsoft.com/office/powerpoint/2010/main" val="11774670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So, what can be done?</a:t>
            </a:r>
            <a:endParaRPr lang="en-US" dirty="0">
              <a:solidFill>
                <a:srgbClr val="FFC000"/>
              </a:solidFill>
            </a:endParaRPr>
          </a:p>
        </p:txBody>
      </p:sp>
      <p:sp>
        <p:nvSpPr>
          <p:cNvPr id="3" name="Content Placeholder 2"/>
          <p:cNvSpPr>
            <a:spLocks noGrp="1"/>
          </p:cNvSpPr>
          <p:nvPr>
            <p:ph idx="1"/>
          </p:nvPr>
        </p:nvSpPr>
        <p:spPr>
          <a:xfrm>
            <a:off x="457200" y="1004242"/>
            <a:ext cx="4452257" cy="3723787"/>
          </a:xfrm>
        </p:spPr>
        <p:txBody>
          <a:bodyPr>
            <a:normAutofit/>
          </a:bodyPr>
          <a:lstStyle/>
          <a:p>
            <a:r>
              <a:rPr lang="en-US" dirty="0" smtClean="0">
                <a:solidFill>
                  <a:schemeClr val="bg1"/>
                </a:solidFill>
              </a:rPr>
              <a:t>Option 1: Porting the code</a:t>
            </a:r>
          </a:p>
          <a:p>
            <a:pPr lvl="1"/>
            <a:r>
              <a:rPr lang="en-US" sz="2400" dirty="0" smtClean="0">
                <a:solidFill>
                  <a:schemeClr val="bg1"/>
                </a:solidFill>
              </a:rPr>
              <a:t>Small amount code</a:t>
            </a:r>
          </a:p>
          <a:p>
            <a:pPr lvl="1"/>
            <a:r>
              <a:rPr lang="en-US" sz="2400" dirty="0" smtClean="0">
                <a:solidFill>
                  <a:schemeClr val="bg1"/>
                </a:solidFill>
              </a:rPr>
              <a:t>Highly flexible</a:t>
            </a:r>
          </a:p>
          <a:p>
            <a:endParaRPr lang="en-US" dirty="0" smtClean="0">
              <a:solidFill>
                <a:schemeClr val="bg1"/>
              </a:solidFill>
            </a:endParaRPr>
          </a:p>
          <a:p>
            <a:pPr lvl="1"/>
            <a:endParaRPr lang="en-US" dirty="0">
              <a:solidFill>
                <a:schemeClr val="bg1"/>
              </a:solidFill>
            </a:endParaRPr>
          </a:p>
        </p:txBody>
      </p:sp>
      <p:pic>
        <p:nvPicPr>
          <p:cNvPr id="4" name="Picture 3"/>
          <p:cNvPicPr>
            <a:picLocks noChangeAspect="1"/>
          </p:cNvPicPr>
          <p:nvPr/>
        </p:nvPicPr>
        <p:blipFill>
          <a:blip r:embed="rId2"/>
          <a:stretch>
            <a:fillRect/>
          </a:stretch>
        </p:blipFill>
        <p:spPr>
          <a:xfrm>
            <a:off x="4702175" y="1004242"/>
            <a:ext cx="3702050" cy="3133960"/>
          </a:xfrm>
          <a:prstGeom prst="rect">
            <a:avLst/>
          </a:prstGeom>
        </p:spPr>
      </p:pic>
    </p:spTree>
    <p:extLst>
      <p:ext uri="{BB962C8B-B14F-4D97-AF65-F5344CB8AC3E}">
        <p14:creationId xmlns:p14="http://schemas.microsoft.com/office/powerpoint/2010/main" val="9201707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Option #2: Use JNI directly</a:t>
            </a:r>
            <a:endParaRPr lang="en-US" dirty="0">
              <a:solidFill>
                <a:srgbClr val="FFC000"/>
              </a:solidFill>
            </a:endParaRPr>
          </a:p>
        </p:txBody>
      </p:sp>
      <p:sp>
        <p:nvSpPr>
          <p:cNvPr id="5" name="TextBox 4"/>
          <p:cNvSpPr txBox="1"/>
          <p:nvPr/>
        </p:nvSpPr>
        <p:spPr>
          <a:xfrm>
            <a:off x="457200" y="990600"/>
            <a:ext cx="8130656" cy="1200329"/>
          </a:xfrm>
          <a:prstGeom prst="rect">
            <a:avLst/>
          </a:prstGeom>
          <a:noFill/>
        </p:spPr>
        <p:txBody>
          <a:bodyPr wrap="square" rtlCol="0">
            <a:spAutoFit/>
          </a:bodyPr>
          <a:lstStyle/>
          <a:p>
            <a:r>
              <a:rPr lang="en-US" sz="2400" dirty="0">
                <a:solidFill>
                  <a:schemeClr val="bg1"/>
                </a:solidFill>
              </a:rPr>
              <a:t>The </a:t>
            </a:r>
            <a:r>
              <a:rPr lang="en-US" sz="2400" i="1" dirty="0">
                <a:solidFill>
                  <a:schemeClr val="bg1"/>
                </a:solidFill>
              </a:rPr>
              <a:t>Java Native</a:t>
            </a:r>
            <a:r>
              <a:rPr lang="en-US" sz="2400" dirty="0">
                <a:solidFill>
                  <a:schemeClr val="bg1"/>
                </a:solidFill>
              </a:rPr>
              <a:t> </a:t>
            </a:r>
            <a:r>
              <a:rPr lang="en-US" sz="2400" i="1" dirty="0">
                <a:solidFill>
                  <a:schemeClr val="bg1"/>
                </a:solidFill>
              </a:rPr>
              <a:t>Interface</a:t>
            </a:r>
            <a:r>
              <a:rPr lang="en-US" sz="2400" dirty="0">
                <a:solidFill>
                  <a:schemeClr val="bg1"/>
                </a:solidFill>
              </a:rPr>
              <a:t> (JNI) is a framework that allows non-Java code (such as C++ or C#) to call or be called by Java code running inside a </a:t>
            </a:r>
            <a:r>
              <a:rPr lang="en-US" sz="2400" dirty="0" smtClean="0">
                <a:solidFill>
                  <a:schemeClr val="bg1"/>
                </a:solidFill>
              </a:rPr>
              <a:t>Java Virtual Machine (JVM).</a:t>
            </a:r>
            <a:endParaRPr lang="en-US"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889" y="2348674"/>
            <a:ext cx="6657278" cy="2444930"/>
          </a:xfrm>
          <a:prstGeom prst="rect">
            <a:avLst/>
          </a:prstGeom>
        </p:spPr>
      </p:pic>
    </p:spTree>
    <p:extLst>
      <p:ext uri="{BB962C8B-B14F-4D97-AF65-F5344CB8AC3E}">
        <p14:creationId xmlns:p14="http://schemas.microsoft.com/office/powerpoint/2010/main" val="12735006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Option #3: Xamarin.Android Bindings</a:t>
            </a:r>
            <a:endParaRPr lang="en-US" dirty="0">
              <a:solidFill>
                <a:srgbClr val="FFC000"/>
              </a:solidFill>
            </a:endParaRPr>
          </a:p>
        </p:txBody>
      </p:sp>
      <p:sp>
        <p:nvSpPr>
          <p:cNvPr id="3" name="Content Placeholder 2"/>
          <p:cNvSpPr>
            <a:spLocks noGrp="1"/>
          </p:cNvSpPr>
          <p:nvPr>
            <p:ph idx="1"/>
          </p:nvPr>
        </p:nvSpPr>
        <p:spPr>
          <a:xfrm>
            <a:off x="457200" y="1004242"/>
            <a:ext cx="8229600" cy="3299039"/>
          </a:xfrm>
        </p:spPr>
        <p:txBody>
          <a:bodyPr>
            <a:normAutofit/>
          </a:bodyPr>
          <a:lstStyle/>
          <a:p>
            <a:r>
              <a:rPr lang="en-US" dirty="0" smtClean="0">
                <a:solidFill>
                  <a:schemeClr val="bg1"/>
                </a:solidFill>
              </a:rPr>
              <a:t>Xamarin Binding Projects can be used to create a C# binding (translation) to native Java libraries.</a:t>
            </a:r>
          </a:p>
          <a:p>
            <a:r>
              <a:rPr lang="en-US" dirty="0" smtClean="0">
                <a:solidFill>
                  <a:schemeClr val="bg1"/>
                </a:solidFill>
              </a:rPr>
              <a:t> What can binding projects bind to?</a:t>
            </a:r>
          </a:p>
          <a:p>
            <a:pPr lvl="1"/>
            <a:r>
              <a:rPr lang="en-US" sz="2200" dirty="0" smtClean="0">
                <a:solidFill>
                  <a:schemeClr val="bg1"/>
                </a:solidFill>
              </a:rPr>
              <a:t>.JAR files</a:t>
            </a:r>
          </a:p>
          <a:p>
            <a:pPr lvl="1"/>
            <a:r>
              <a:rPr lang="en-US" sz="2200" dirty="0" smtClean="0">
                <a:solidFill>
                  <a:schemeClr val="bg1"/>
                </a:solidFill>
              </a:rPr>
              <a:t>.AAR files </a:t>
            </a:r>
          </a:p>
          <a:p>
            <a:pPr lvl="1"/>
            <a:r>
              <a:rPr lang="en-US" sz="2200" dirty="0" smtClean="0">
                <a:solidFill>
                  <a:schemeClr val="bg1"/>
                </a:solidFill>
              </a:rPr>
              <a:t>Eclipse projects*</a:t>
            </a:r>
          </a:p>
        </p:txBody>
      </p:sp>
    </p:spTree>
    <p:extLst>
      <p:ext uri="{BB962C8B-B14F-4D97-AF65-F5344CB8AC3E}">
        <p14:creationId xmlns:p14="http://schemas.microsoft.com/office/powerpoint/2010/main" val="8919225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What is Java Library Binding?</a:t>
            </a:r>
            <a:endParaRPr lang="en-US" dirty="0">
              <a:solidFill>
                <a:srgbClr val="FFC000"/>
              </a:solidFill>
            </a:endParaRPr>
          </a:p>
        </p:txBody>
      </p:sp>
      <p:sp>
        <p:nvSpPr>
          <p:cNvPr id="3" name="Content Placeholder 2"/>
          <p:cNvSpPr>
            <a:spLocks noGrp="1"/>
          </p:cNvSpPr>
          <p:nvPr>
            <p:ph idx="1"/>
          </p:nvPr>
        </p:nvSpPr>
        <p:spPr>
          <a:xfrm>
            <a:off x="457200" y="1004242"/>
            <a:ext cx="8229600" cy="3633072"/>
          </a:xfrm>
        </p:spPr>
        <p:txBody>
          <a:bodyPr>
            <a:noAutofit/>
          </a:bodyPr>
          <a:lstStyle/>
          <a:p>
            <a:r>
              <a:rPr lang="en-US" dirty="0" smtClean="0">
                <a:solidFill>
                  <a:schemeClr val="bg1"/>
                </a:solidFill>
              </a:rPr>
              <a:t>Allows instance creation, method invocation, field access, inheritance, method overriding, etc.</a:t>
            </a:r>
          </a:p>
          <a:p>
            <a:r>
              <a:rPr lang="en-US" dirty="0" smtClean="0">
                <a:solidFill>
                  <a:schemeClr val="bg1"/>
                </a:solidFill>
              </a:rPr>
              <a:t>Automagically generates properties and events for some Java constructs</a:t>
            </a:r>
          </a:p>
          <a:p>
            <a:pPr lvl="1"/>
            <a:r>
              <a:rPr lang="en-US" sz="2400" dirty="0">
                <a:solidFill>
                  <a:schemeClr val="bg1"/>
                </a:solidFill>
              </a:rPr>
              <a:t>get/set method pairs converted to properties</a:t>
            </a:r>
          </a:p>
          <a:p>
            <a:pPr lvl="1"/>
            <a:r>
              <a:rPr lang="en-US" sz="2400" dirty="0">
                <a:solidFill>
                  <a:schemeClr val="bg1"/>
                </a:solidFill>
              </a:rPr>
              <a:t>Java listeners into </a:t>
            </a:r>
            <a:r>
              <a:rPr lang="en-US" sz="2400" dirty="0" smtClean="0">
                <a:solidFill>
                  <a:schemeClr val="bg1"/>
                </a:solidFill>
              </a:rPr>
              <a:t>events</a:t>
            </a:r>
          </a:p>
          <a:p>
            <a:r>
              <a:rPr lang="en-US" dirty="0" smtClean="0">
                <a:solidFill>
                  <a:schemeClr val="bg1"/>
                </a:solidFill>
              </a:rPr>
              <a:t>Follows .NET conventions: interfaces start with “I”, </a:t>
            </a:r>
            <a:r>
              <a:rPr lang="en-US" dirty="0" err="1" smtClean="0">
                <a:solidFill>
                  <a:schemeClr val="bg1"/>
                </a:solidFill>
              </a:rPr>
              <a:t>PascalCased</a:t>
            </a:r>
            <a:r>
              <a:rPr lang="en-US" dirty="0" smtClean="0">
                <a:solidFill>
                  <a:schemeClr val="bg1"/>
                </a:solidFill>
              </a:rPr>
              <a:t> over </a:t>
            </a:r>
            <a:r>
              <a:rPr lang="en-US" dirty="0" err="1" smtClean="0">
                <a:solidFill>
                  <a:schemeClr val="bg1"/>
                </a:solidFill>
              </a:rPr>
              <a:t>camelCasing</a:t>
            </a:r>
            <a:r>
              <a:rPr lang="en-US" dirty="0" smtClean="0">
                <a:solidFill>
                  <a:schemeClr val="bg1"/>
                </a:solidFill>
              </a:rPr>
              <a:t>, etc.</a:t>
            </a:r>
          </a:p>
        </p:txBody>
      </p:sp>
    </p:spTree>
    <p:extLst>
      <p:ext uri="{BB962C8B-B14F-4D97-AF65-F5344CB8AC3E}">
        <p14:creationId xmlns:p14="http://schemas.microsoft.com/office/powerpoint/2010/main" val="14840571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JARs</a:t>
            </a:r>
            <a:endParaRPr lang="en-US" dirty="0">
              <a:solidFill>
                <a:srgbClr val="FFC000"/>
              </a:solidFill>
            </a:endParaRPr>
          </a:p>
        </p:txBody>
      </p:sp>
      <p:sp>
        <p:nvSpPr>
          <p:cNvPr id="3" name="Content Placeholder 2"/>
          <p:cNvSpPr>
            <a:spLocks noGrp="1"/>
          </p:cNvSpPr>
          <p:nvPr>
            <p:ph idx="1"/>
          </p:nvPr>
        </p:nvSpPr>
        <p:spPr>
          <a:xfrm>
            <a:off x="457200" y="1004243"/>
            <a:ext cx="8229600" cy="2541846"/>
          </a:xfrm>
        </p:spPr>
        <p:txBody>
          <a:bodyPr>
            <a:normAutofit fontScale="92500" lnSpcReduction="10000"/>
          </a:bodyPr>
          <a:lstStyle/>
          <a:p>
            <a:r>
              <a:rPr lang="en-US" dirty="0" smtClean="0">
                <a:solidFill>
                  <a:schemeClr val="bg1"/>
                </a:solidFill>
              </a:rPr>
              <a:t>JAR (Java Archive) is </a:t>
            </a:r>
            <a:r>
              <a:rPr lang="en-US" dirty="0">
                <a:solidFill>
                  <a:schemeClr val="bg1"/>
                </a:solidFill>
              </a:rPr>
              <a:t>a package </a:t>
            </a:r>
            <a:r>
              <a:rPr lang="en-US" b="1" dirty="0">
                <a:solidFill>
                  <a:schemeClr val="bg1"/>
                </a:solidFill>
              </a:rPr>
              <a:t>file</a:t>
            </a:r>
            <a:r>
              <a:rPr lang="en-US" dirty="0">
                <a:solidFill>
                  <a:schemeClr val="bg1"/>
                </a:solidFill>
              </a:rPr>
              <a:t> format typically used to aggregate many Java class </a:t>
            </a:r>
            <a:r>
              <a:rPr lang="en-US" b="1" dirty="0">
                <a:solidFill>
                  <a:schemeClr val="bg1"/>
                </a:solidFill>
              </a:rPr>
              <a:t>files</a:t>
            </a:r>
            <a:r>
              <a:rPr lang="en-US" dirty="0">
                <a:solidFill>
                  <a:schemeClr val="bg1"/>
                </a:solidFill>
              </a:rPr>
              <a:t> and associated metadata and resources (text, images, etc.) into one </a:t>
            </a:r>
            <a:r>
              <a:rPr lang="en-US" b="1" dirty="0">
                <a:solidFill>
                  <a:schemeClr val="bg1"/>
                </a:solidFill>
              </a:rPr>
              <a:t>file</a:t>
            </a:r>
            <a:r>
              <a:rPr lang="en-US" dirty="0">
                <a:solidFill>
                  <a:schemeClr val="bg1"/>
                </a:solidFill>
              </a:rPr>
              <a:t> to distribute application software or libraries on the Java platform</a:t>
            </a:r>
            <a:r>
              <a:rPr lang="en-US" dirty="0" smtClean="0">
                <a:solidFill>
                  <a:schemeClr val="bg1"/>
                </a:solidFill>
              </a:rPr>
              <a:t>.</a:t>
            </a:r>
            <a:endParaRPr lang="en-US" dirty="0">
              <a:solidFill>
                <a:schemeClr val="bg1"/>
              </a:solidFill>
            </a:endParaRPr>
          </a:p>
          <a:p>
            <a:r>
              <a:rPr lang="en-US" dirty="0">
                <a:solidFill>
                  <a:schemeClr val="bg1"/>
                </a:solidFill>
              </a:rPr>
              <a:t>A .</a:t>
            </a:r>
            <a:r>
              <a:rPr lang="en-US" b="1" dirty="0">
                <a:solidFill>
                  <a:schemeClr val="bg1"/>
                </a:solidFill>
              </a:rPr>
              <a:t>java</a:t>
            </a:r>
            <a:r>
              <a:rPr lang="en-US" dirty="0">
                <a:solidFill>
                  <a:schemeClr val="bg1"/>
                </a:solidFill>
              </a:rPr>
              <a:t> file contains your </a:t>
            </a:r>
            <a:r>
              <a:rPr lang="en-US" b="1" dirty="0">
                <a:solidFill>
                  <a:schemeClr val="bg1"/>
                </a:solidFill>
              </a:rPr>
              <a:t>Java</a:t>
            </a:r>
            <a:r>
              <a:rPr lang="en-US" dirty="0">
                <a:solidFill>
                  <a:schemeClr val="bg1"/>
                </a:solidFill>
              </a:rPr>
              <a:t> source code while a .</a:t>
            </a:r>
            <a:r>
              <a:rPr lang="en-US" b="1" dirty="0">
                <a:solidFill>
                  <a:schemeClr val="bg1"/>
                </a:solidFill>
              </a:rPr>
              <a:t>class</a:t>
            </a:r>
            <a:r>
              <a:rPr lang="en-US" dirty="0">
                <a:solidFill>
                  <a:schemeClr val="bg1"/>
                </a:solidFill>
              </a:rPr>
              <a:t> file contains the </a:t>
            </a:r>
            <a:r>
              <a:rPr lang="en-US" b="1" dirty="0" smtClean="0">
                <a:solidFill>
                  <a:schemeClr val="bg1"/>
                </a:solidFill>
              </a:rPr>
              <a:t>Java </a:t>
            </a:r>
            <a:r>
              <a:rPr lang="en-US" dirty="0" smtClean="0">
                <a:solidFill>
                  <a:schemeClr val="bg1"/>
                </a:solidFill>
              </a:rPr>
              <a:t>bytecode </a:t>
            </a:r>
            <a:r>
              <a:rPr lang="en-US" dirty="0">
                <a:solidFill>
                  <a:schemeClr val="bg1"/>
                </a:solidFill>
              </a:rPr>
              <a:t>produced by the </a:t>
            </a:r>
            <a:r>
              <a:rPr lang="en-US" b="1" dirty="0">
                <a:solidFill>
                  <a:schemeClr val="bg1"/>
                </a:solidFill>
              </a:rPr>
              <a:t>Java</a:t>
            </a:r>
            <a:r>
              <a:rPr lang="en-US" dirty="0">
                <a:solidFill>
                  <a:schemeClr val="bg1"/>
                </a:solidFill>
              </a:rPr>
              <a:t> compiler. It is your .</a:t>
            </a:r>
            <a:r>
              <a:rPr lang="en-US" b="1" dirty="0">
                <a:solidFill>
                  <a:schemeClr val="bg1"/>
                </a:solidFill>
              </a:rPr>
              <a:t>class</a:t>
            </a:r>
            <a:r>
              <a:rPr lang="en-US" dirty="0">
                <a:solidFill>
                  <a:schemeClr val="bg1"/>
                </a:solidFill>
              </a:rPr>
              <a:t> files that run on the JVM to execute a </a:t>
            </a:r>
            <a:r>
              <a:rPr lang="en-US" b="1" dirty="0">
                <a:solidFill>
                  <a:schemeClr val="bg1"/>
                </a:solidFill>
              </a:rPr>
              <a:t>Java</a:t>
            </a:r>
            <a:r>
              <a:rPr lang="en-US" dirty="0">
                <a:solidFill>
                  <a:schemeClr val="bg1"/>
                </a:solidFill>
              </a:rPr>
              <a:t> application.</a:t>
            </a:r>
          </a:p>
        </p:txBody>
      </p:sp>
      <p:pic>
        <p:nvPicPr>
          <p:cNvPr id="4" name="Picture 3"/>
          <p:cNvPicPr>
            <a:picLocks noChangeAspect="1"/>
          </p:cNvPicPr>
          <p:nvPr/>
        </p:nvPicPr>
        <p:blipFill>
          <a:blip r:embed="rId3"/>
          <a:stretch>
            <a:fillRect/>
          </a:stretch>
        </p:blipFill>
        <p:spPr>
          <a:xfrm>
            <a:off x="3168650" y="3657601"/>
            <a:ext cx="2806700" cy="1092200"/>
          </a:xfrm>
          <a:prstGeom prst="rect">
            <a:avLst/>
          </a:prstGeom>
        </p:spPr>
      </p:pic>
    </p:spTree>
    <p:extLst>
      <p:ext uri="{BB962C8B-B14F-4D97-AF65-F5344CB8AC3E}">
        <p14:creationId xmlns:p14="http://schemas.microsoft.com/office/powerpoint/2010/main" val="16232872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AAR</a:t>
            </a:r>
            <a:endParaRPr lang="en-US" dirty="0">
              <a:solidFill>
                <a:srgbClr val="FFC000"/>
              </a:solidFill>
            </a:endParaRPr>
          </a:p>
        </p:txBody>
      </p:sp>
      <p:sp>
        <p:nvSpPr>
          <p:cNvPr id="3" name="Content Placeholder 2"/>
          <p:cNvSpPr>
            <a:spLocks noGrp="1"/>
          </p:cNvSpPr>
          <p:nvPr>
            <p:ph idx="1"/>
          </p:nvPr>
        </p:nvSpPr>
        <p:spPr/>
        <p:txBody>
          <a:bodyPr>
            <a:normAutofit/>
          </a:bodyPr>
          <a:lstStyle/>
          <a:p>
            <a:pPr marL="0" indent="0">
              <a:buNone/>
            </a:pPr>
            <a:r>
              <a:rPr lang="en-US" dirty="0">
                <a:solidFill>
                  <a:schemeClr val="bg1"/>
                </a:solidFill>
              </a:rPr>
              <a:t>The </a:t>
            </a:r>
            <a:r>
              <a:rPr lang="en-US" dirty="0" smtClean="0">
                <a:solidFill>
                  <a:schemeClr val="bg1"/>
                </a:solidFill>
              </a:rPr>
              <a:t>.</a:t>
            </a:r>
            <a:r>
              <a:rPr lang="en-US" i="1" dirty="0" smtClean="0">
                <a:solidFill>
                  <a:schemeClr val="bg1"/>
                </a:solidFill>
              </a:rPr>
              <a:t>AAR</a:t>
            </a:r>
            <a:r>
              <a:rPr lang="en-US" i="1" dirty="0">
                <a:solidFill>
                  <a:schemeClr val="bg1"/>
                </a:solidFill>
              </a:rPr>
              <a:t> </a:t>
            </a:r>
            <a:r>
              <a:rPr lang="en-US" dirty="0" smtClean="0">
                <a:solidFill>
                  <a:schemeClr val="bg1"/>
                </a:solidFill>
              </a:rPr>
              <a:t>(Android Archive)</a:t>
            </a:r>
            <a:r>
              <a:rPr lang="en-US" dirty="0">
                <a:solidFill>
                  <a:schemeClr val="bg1"/>
                </a:solidFill>
              </a:rPr>
              <a:t> file is the file format for Android libraries. An .AAR file is a .ZIP archive that contains the following</a:t>
            </a:r>
            <a:r>
              <a:rPr lang="en-US" dirty="0" smtClean="0">
                <a:solidFill>
                  <a:schemeClr val="bg1"/>
                </a:solidFill>
              </a:rPr>
              <a:t>:</a:t>
            </a:r>
          </a:p>
          <a:p>
            <a:pPr marL="0" indent="0">
              <a:buNone/>
            </a:pPr>
            <a:endParaRPr lang="en-US" dirty="0">
              <a:solidFill>
                <a:schemeClr val="bg1"/>
              </a:solidFill>
            </a:endParaRPr>
          </a:p>
          <a:p>
            <a:pPr lvl="1"/>
            <a:r>
              <a:rPr lang="en-US" sz="2000" dirty="0">
                <a:solidFill>
                  <a:schemeClr val="bg1"/>
                </a:solidFill>
              </a:rPr>
              <a:t>Compiled Java code</a:t>
            </a:r>
          </a:p>
          <a:p>
            <a:pPr lvl="1"/>
            <a:r>
              <a:rPr lang="en-US" sz="2000" dirty="0">
                <a:solidFill>
                  <a:schemeClr val="bg1"/>
                </a:solidFill>
              </a:rPr>
              <a:t>Resource IDs</a:t>
            </a:r>
          </a:p>
          <a:p>
            <a:pPr lvl="1"/>
            <a:r>
              <a:rPr lang="en-US" sz="2000" dirty="0">
                <a:solidFill>
                  <a:schemeClr val="bg1"/>
                </a:solidFill>
              </a:rPr>
              <a:t>Resources</a:t>
            </a:r>
          </a:p>
          <a:p>
            <a:pPr lvl="1"/>
            <a:r>
              <a:rPr lang="en-US" sz="2000" dirty="0">
                <a:solidFill>
                  <a:schemeClr val="bg1"/>
                </a:solidFill>
              </a:rPr>
              <a:t>Meta-data </a:t>
            </a:r>
            <a:r>
              <a:rPr lang="en-US" sz="2000" dirty="0" smtClean="0">
                <a:solidFill>
                  <a:schemeClr val="bg1"/>
                </a:solidFill>
              </a:rPr>
              <a:t>(i.e. Activity </a:t>
            </a:r>
            <a:r>
              <a:rPr lang="en-US" sz="2000" dirty="0">
                <a:solidFill>
                  <a:schemeClr val="bg1"/>
                </a:solidFill>
              </a:rPr>
              <a:t>declarations, permissions)</a:t>
            </a:r>
          </a:p>
        </p:txBody>
      </p:sp>
    </p:spTree>
    <p:extLst>
      <p:ext uri="{BB962C8B-B14F-4D97-AF65-F5344CB8AC3E}">
        <p14:creationId xmlns:p14="http://schemas.microsoft.com/office/powerpoint/2010/main" val="20220293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.JAR vs. .AAR</a:t>
            </a:r>
            <a:endParaRPr lang="en-US" dirty="0">
              <a:solidFill>
                <a:srgbClr val="FFC000"/>
              </a:solidFill>
            </a:endParaRPr>
          </a:p>
        </p:txBody>
      </p:sp>
      <p:sp>
        <p:nvSpPr>
          <p:cNvPr id="3" name="Content Placeholder 2"/>
          <p:cNvSpPr>
            <a:spLocks noGrp="1"/>
          </p:cNvSpPr>
          <p:nvPr>
            <p:ph idx="1"/>
          </p:nvPr>
        </p:nvSpPr>
        <p:spPr/>
        <p:txBody>
          <a:bodyPr>
            <a:normAutofit/>
          </a:bodyPr>
          <a:lstStyle/>
          <a:p>
            <a:pPr marL="0" indent="0">
              <a:buNone/>
            </a:pPr>
            <a:r>
              <a:rPr lang="en-US" dirty="0" smtClean="0">
                <a:solidFill>
                  <a:schemeClr val="bg1"/>
                </a:solidFill>
              </a:rPr>
              <a:t>.AAR’s </a:t>
            </a:r>
            <a:r>
              <a:rPr lang="en-US" dirty="0">
                <a:solidFill>
                  <a:schemeClr val="bg1"/>
                </a:solidFill>
              </a:rPr>
              <a:t>include resources such as layouts, drawables etc. This makes it a lot easier to create self-contained visual components. For example if you have multiple apps that use the same login screen, with Jars you could share classes but not the layout, styles, etc., you still had to duplicate them. With AARs everything is bundled in one </a:t>
            </a:r>
            <a:r>
              <a:rPr lang="en-US" dirty="0" smtClean="0">
                <a:solidFill>
                  <a:schemeClr val="bg1"/>
                </a:solidFill>
              </a:rPr>
              <a:t>package</a:t>
            </a:r>
            <a:r>
              <a:rPr lang="en-US" dirty="0">
                <a:solidFill>
                  <a:schemeClr val="bg1"/>
                </a:solidFill>
              </a:rPr>
              <a:t>.</a:t>
            </a:r>
          </a:p>
        </p:txBody>
      </p:sp>
    </p:spTree>
    <p:extLst>
      <p:ext uri="{BB962C8B-B14F-4D97-AF65-F5344CB8AC3E}">
        <p14:creationId xmlns:p14="http://schemas.microsoft.com/office/powerpoint/2010/main" val="11482404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Xamarin.Android Binding Process</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26" y="1282356"/>
            <a:ext cx="8353347" cy="2699077"/>
          </a:xfrm>
          <a:prstGeom prst="rect">
            <a:avLst/>
          </a:prstGeom>
        </p:spPr>
      </p:pic>
    </p:spTree>
    <p:extLst>
      <p:ext uri="{BB962C8B-B14F-4D97-AF65-F5344CB8AC3E}">
        <p14:creationId xmlns:p14="http://schemas.microsoft.com/office/powerpoint/2010/main" val="17204130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Xamarin.Android Binding Process</a:t>
            </a:r>
            <a:endParaRPr lang="en-US" dirty="0"/>
          </a:p>
        </p:txBody>
      </p:sp>
      <p:pic>
        <p:nvPicPr>
          <p:cNvPr id="5" name="Picture 4"/>
          <p:cNvPicPr>
            <a:picLocks noChangeAspect="1"/>
          </p:cNvPicPr>
          <p:nvPr/>
        </p:nvPicPr>
        <p:blipFill>
          <a:blip r:embed="rId3"/>
          <a:stretch>
            <a:fillRect/>
          </a:stretch>
        </p:blipFill>
        <p:spPr>
          <a:xfrm>
            <a:off x="590550" y="897709"/>
            <a:ext cx="7962900" cy="3644900"/>
          </a:xfrm>
          <a:prstGeom prst="rect">
            <a:avLst/>
          </a:prstGeom>
        </p:spPr>
      </p:pic>
    </p:spTree>
    <p:extLst>
      <p:ext uri="{BB962C8B-B14F-4D97-AF65-F5344CB8AC3E}">
        <p14:creationId xmlns:p14="http://schemas.microsoft.com/office/powerpoint/2010/main" val="19356372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Xamarin.iOS: Binding native libraries</a:t>
            </a:r>
            <a:endParaRPr lang="en-US" dirty="0">
              <a:solidFill>
                <a:srgbClr val="FFC000"/>
              </a:solidFill>
            </a:endParaRPr>
          </a:p>
        </p:txBody>
      </p:sp>
      <p:pic>
        <p:nvPicPr>
          <p:cNvPr id="6" name="Picture 5"/>
          <p:cNvPicPr>
            <a:picLocks noChangeAspect="1"/>
          </p:cNvPicPr>
          <p:nvPr/>
        </p:nvPicPr>
        <p:blipFill>
          <a:blip r:embed="rId3"/>
          <a:stretch>
            <a:fillRect/>
          </a:stretch>
        </p:blipFill>
        <p:spPr>
          <a:xfrm>
            <a:off x="576947" y="769434"/>
            <a:ext cx="3472495" cy="3846604"/>
          </a:xfrm>
          <a:prstGeom prst="rect">
            <a:avLst/>
          </a:prstGeom>
        </p:spPr>
      </p:pic>
      <p:sp>
        <p:nvSpPr>
          <p:cNvPr id="9" name="TextBox 8"/>
          <p:cNvSpPr txBox="1"/>
          <p:nvPr/>
        </p:nvSpPr>
        <p:spPr>
          <a:xfrm>
            <a:off x="4304370" y="769434"/>
            <a:ext cx="4036742" cy="3323987"/>
          </a:xfrm>
          <a:prstGeom prst="rect">
            <a:avLst/>
          </a:prstGeom>
          <a:noFill/>
        </p:spPr>
        <p:txBody>
          <a:bodyPr wrap="square" rtlCol="0">
            <a:spAutoFit/>
          </a:bodyPr>
          <a:lstStyle/>
          <a:p>
            <a:r>
              <a:rPr lang="en-US" sz="4000" dirty="0" smtClean="0">
                <a:solidFill>
                  <a:schemeClr val="bg1"/>
                </a:solidFill>
              </a:rPr>
              <a:t>Robert Hedgpeth</a:t>
            </a:r>
          </a:p>
          <a:p>
            <a:r>
              <a:rPr lang="en-US" sz="1600" dirty="0" smtClean="0">
                <a:solidFill>
                  <a:schemeClr val="bg1">
                    <a:lumMod val="85000"/>
                  </a:schemeClr>
                </a:solidFill>
              </a:rPr>
              <a:t>Mobile Architect, Xamarin</a:t>
            </a:r>
          </a:p>
          <a:p>
            <a:r>
              <a:rPr lang="en-US" sz="1600" dirty="0" smtClean="0">
                <a:solidFill>
                  <a:schemeClr val="bg1">
                    <a:lumMod val="85000"/>
                  </a:schemeClr>
                </a:solidFill>
              </a:rPr>
              <a:t>Senior Software Engineer, Microsoft</a:t>
            </a:r>
          </a:p>
          <a:p>
            <a:endParaRPr lang="en-US" sz="1600" dirty="0" smtClean="0">
              <a:solidFill>
                <a:schemeClr val="bg1"/>
              </a:solidFill>
            </a:endParaRPr>
          </a:p>
          <a:p>
            <a:r>
              <a:rPr lang="en-US" sz="2200" dirty="0" smtClean="0">
                <a:solidFill>
                  <a:schemeClr val="bg1"/>
                </a:solidFill>
              </a:rPr>
              <a:t>@robhedgpeth</a:t>
            </a:r>
          </a:p>
          <a:p>
            <a:endParaRPr lang="en-US" sz="2200" dirty="0" smtClean="0">
              <a:solidFill>
                <a:schemeClr val="bg1"/>
              </a:solidFill>
            </a:endParaRPr>
          </a:p>
          <a:p>
            <a:r>
              <a:rPr lang="en-US" sz="2200" dirty="0">
                <a:solidFill>
                  <a:schemeClr val="bg1"/>
                </a:solidFill>
              </a:rPr>
              <a:t> https://</a:t>
            </a:r>
            <a:r>
              <a:rPr lang="en-US" sz="2200" dirty="0" err="1">
                <a:solidFill>
                  <a:schemeClr val="bg1"/>
                </a:solidFill>
              </a:rPr>
              <a:t>github.com</a:t>
            </a:r>
            <a:r>
              <a:rPr lang="en-US" sz="2200" dirty="0">
                <a:solidFill>
                  <a:schemeClr val="bg1"/>
                </a:solidFill>
              </a:rPr>
              <a:t>/</a:t>
            </a:r>
            <a:r>
              <a:rPr lang="en-US" sz="2200" dirty="0" err="1">
                <a:solidFill>
                  <a:schemeClr val="bg1"/>
                </a:solidFill>
              </a:rPr>
              <a:t>rhedgpeth</a:t>
            </a:r>
            <a:r>
              <a:rPr lang="en-US" sz="2200" dirty="0" smtClean="0">
                <a:solidFill>
                  <a:schemeClr val="bg1"/>
                </a:solidFill>
              </a:rPr>
              <a:t>/</a:t>
            </a:r>
            <a:endParaRPr lang="en-US" sz="2200" dirty="0">
              <a:solidFill>
                <a:schemeClr val="bg1"/>
              </a:solidFill>
            </a:endParaRPr>
          </a:p>
          <a:p>
            <a:endParaRPr lang="en-US" sz="1600" dirty="0">
              <a:solidFill>
                <a:schemeClr val="bg1"/>
              </a:solidFill>
            </a:endParaRPr>
          </a:p>
          <a:p>
            <a:r>
              <a:rPr lang="en-US" sz="2000" dirty="0" smtClean="0">
                <a:solidFill>
                  <a:srgbClr val="FFC000"/>
                </a:solidFill>
              </a:rPr>
              <a:t>rob@hedgpethconsulting.com</a:t>
            </a:r>
          </a:p>
          <a:p>
            <a:r>
              <a:rPr lang="en-US" sz="2000" dirty="0" smtClean="0">
                <a:solidFill>
                  <a:schemeClr val="bg1"/>
                </a:solidFill>
              </a:rPr>
              <a:t>http://www.hedgpethconsulting.com</a:t>
            </a:r>
            <a:endParaRPr lang="en-US" sz="2000" dirty="0">
              <a:solidFill>
                <a:schemeClr val="bg1"/>
              </a:solidFill>
            </a:endParaRPr>
          </a:p>
        </p:txBody>
      </p:sp>
    </p:spTree>
    <p:extLst>
      <p:ext uri="{BB962C8B-B14F-4D97-AF65-F5344CB8AC3E}">
        <p14:creationId xmlns:p14="http://schemas.microsoft.com/office/powerpoint/2010/main" val="10383135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Managed Callable Wrappers</a:t>
            </a:r>
            <a:endParaRPr lang="en-US" dirty="0">
              <a:solidFill>
                <a:srgbClr val="FFC000"/>
              </a:solidFill>
            </a:endParaRPr>
          </a:p>
        </p:txBody>
      </p:sp>
      <p:sp>
        <p:nvSpPr>
          <p:cNvPr id="3" name="Content Placeholder 2"/>
          <p:cNvSpPr>
            <a:spLocks noGrp="1"/>
          </p:cNvSpPr>
          <p:nvPr>
            <p:ph idx="1"/>
          </p:nvPr>
        </p:nvSpPr>
        <p:spPr>
          <a:xfrm>
            <a:off x="457200" y="1004242"/>
            <a:ext cx="8229600" cy="3077103"/>
          </a:xfrm>
        </p:spPr>
        <p:txBody>
          <a:bodyPr>
            <a:normAutofit fontScale="92500"/>
          </a:bodyPr>
          <a:lstStyle/>
          <a:p>
            <a:r>
              <a:rPr lang="en-US" dirty="0" smtClean="0">
                <a:solidFill>
                  <a:schemeClr val="bg1"/>
                </a:solidFill>
              </a:rPr>
              <a:t>Managed callable wrappers (MCW) </a:t>
            </a:r>
            <a:r>
              <a:rPr lang="en-US" dirty="0">
                <a:solidFill>
                  <a:schemeClr val="bg1"/>
                </a:solidFill>
              </a:rPr>
              <a:t>code </a:t>
            </a:r>
            <a:r>
              <a:rPr lang="en-US" dirty="0" smtClean="0">
                <a:solidFill>
                  <a:schemeClr val="bg1"/>
                </a:solidFill>
              </a:rPr>
              <a:t>uses Java </a:t>
            </a:r>
            <a:r>
              <a:rPr lang="en-US" dirty="0">
                <a:solidFill>
                  <a:schemeClr val="bg1"/>
                </a:solidFill>
              </a:rPr>
              <a:t>Native </a:t>
            </a:r>
            <a:r>
              <a:rPr lang="en-US" dirty="0" smtClean="0">
                <a:solidFill>
                  <a:schemeClr val="bg1"/>
                </a:solidFill>
              </a:rPr>
              <a:t>Interface (JNI) </a:t>
            </a:r>
            <a:r>
              <a:rPr lang="en-US" dirty="0">
                <a:solidFill>
                  <a:schemeClr val="bg1"/>
                </a:solidFill>
              </a:rPr>
              <a:t>to forward your API calls to the underlying </a:t>
            </a:r>
            <a:r>
              <a:rPr lang="en-US" dirty="0" smtClean="0">
                <a:solidFill>
                  <a:schemeClr val="bg1"/>
                </a:solidFill>
              </a:rPr>
              <a:t>java file.</a:t>
            </a:r>
          </a:p>
          <a:p>
            <a:r>
              <a:rPr lang="en-US" dirty="0" smtClean="0">
                <a:solidFill>
                  <a:schemeClr val="bg1"/>
                </a:solidFill>
              </a:rPr>
              <a:t>MCW’s encapsulate JNI use so that the client code does not need to know about the underlying complexity.</a:t>
            </a:r>
            <a:endParaRPr lang="en-US" dirty="0">
              <a:solidFill>
                <a:schemeClr val="bg1"/>
              </a:solidFill>
            </a:endParaRPr>
          </a:p>
          <a:p>
            <a:r>
              <a:rPr lang="en-US" dirty="0" smtClean="0">
                <a:solidFill>
                  <a:schemeClr val="bg1"/>
                </a:solidFill>
              </a:rPr>
              <a:t>JNI is a </a:t>
            </a:r>
            <a:r>
              <a:rPr lang="en-US" dirty="0">
                <a:solidFill>
                  <a:schemeClr val="bg1"/>
                </a:solidFill>
              </a:rPr>
              <a:t>programming framework that enables </a:t>
            </a:r>
            <a:r>
              <a:rPr lang="en-US" b="1" dirty="0">
                <a:solidFill>
                  <a:schemeClr val="bg1"/>
                </a:solidFill>
              </a:rPr>
              <a:t>Java</a:t>
            </a:r>
            <a:r>
              <a:rPr lang="en-US" dirty="0">
                <a:solidFill>
                  <a:schemeClr val="bg1"/>
                </a:solidFill>
              </a:rPr>
              <a:t> code running in a </a:t>
            </a:r>
            <a:r>
              <a:rPr lang="en-US" b="1" dirty="0">
                <a:solidFill>
                  <a:schemeClr val="bg1"/>
                </a:solidFill>
              </a:rPr>
              <a:t>Java</a:t>
            </a:r>
            <a:r>
              <a:rPr lang="en-US" dirty="0">
                <a:solidFill>
                  <a:schemeClr val="bg1"/>
                </a:solidFill>
              </a:rPr>
              <a:t> Virtual </a:t>
            </a:r>
            <a:r>
              <a:rPr lang="en-US" dirty="0" smtClean="0">
                <a:solidFill>
                  <a:schemeClr val="bg1"/>
                </a:solidFill>
              </a:rPr>
              <a:t>Machine (JVM) to </a:t>
            </a:r>
            <a:r>
              <a:rPr lang="en-US" dirty="0">
                <a:solidFill>
                  <a:schemeClr val="bg1"/>
                </a:solidFill>
              </a:rPr>
              <a:t>call and be called </a:t>
            </a:r>
            <a:r>
              <a:rPr lang="en-US" dirty="0" smtClean="0">
                <a:solidFill>
                  <a:schemeClr val="bg1"/>
                </a:solidFill>
              </a:rPr>
              <a:t>by </a:t>
            </a:r>
            <a:r>
              <a:rPr lang="en-US" b="1" dirty="0" smtClean="0">
                <a:solidFill>
                  <a:schemeClr val="bg1"/>
                </a:solidFill>
              </a:rPr>
              <a:t>native</a:t>
            </a:r>
            <a:r>
              <a:rPr lang="en-US" dirty="0">
                <a:solidFill>
                  <a:schemeClr val="bg1"/>
                </a:solidFill>
              </a:rPr>
              <a:t> </a:t>
            </a:r>
            <a:r>
              <a:rPr lang="en-US" dirty="0" smtClean="0">
                <a:solidFill>
                  <a:schemeClr val="bg1"/>
                </a:solidFill>
              </a:rPr>
              <a:t>applications.</a:t>
            </a:r>
          </a:p>
          <a:p>
            <a:endParaRPr lang="en-US" dirty="0" smtClean="0">
              <a:solidFill>
                <a:schemeClr val="bg1"/>
              </a:solidFill>
            </a:endParaRPr>
          </a:p>
        </p:txBody>
      </p:sp>
      <p:sp>
        <p:nvSpPr>
          <p:cNvPr id="4" name="TextBox 3"/>
          <p:cNvSpPr txBox="1"/>
          <p:nvPr/>
        </p:nvSpPr>
        <p:spPr>
          <a:xfrm>
            <a:off x="982547" y="4397829"/>
            <a:ext cx="7226081" cy="369332"/>
          </a:xfrm>
          <a:prstGeom prst="rect">
            <a:avLst/>
          </a:prstGeom>
          <a:noFill/>
        </p:spPr>
        <p:txBody>
          <a:bodyPr wrap="none" rtlCol="0">
            <a:spAutoFit/>
          </a:bodyPr>
          <a:lstStyle/>
          <a:p>
            <a:r>
              <a:rPr lang="en-US" dirty="0">
                <a:solidFill>
                  <a:schemeClr val="bg1"/>
                </a:solidFill>
              </a:rPr>
              <a:t>*Note that the JNI can be used without binding projects (manually) as well</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6097743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Using JARs/AARs in a Xamarin.Android app</a:t>
            </a:r>
            <a:endParaRPr lang="en-US" dirty="0">
              <a:solidFill>
                <a:srgbClr val="FFC000"/>
              </a:solidFill>
            </a:endParaRPr>
          </a:p>
        </p:txBody>
      </p:sp>
      <p:sp>
        <p:nvSpPr>
          <p:cNvPr id="3" name="Content Placeholder 2"/>
          <p:cNvSpPr>
            <a:spLocks noGrp="1"/>
          </p:cNvSpPr>
          <p:nvPr>
            <p:ph idx="1"/>
          </p:nvPr>
        </p:nvSpPr>
        <p:spPr>
          <a:xfrm>
            <a:off x="457200" y="1004242"/>
            <a:ext cx="8001000" cy="3731044"/>
          </a:xfrm>
        </p:spPr>
        <p:txBody>
          <a:bodyPr>
            <a:normAutofit/>
          </a:bodyPr>
          <a:lstStyle/>
          <a:p>
            <a:pPr marL="0" indent="0">
              <a:buNone/>
            </a:pPr>
            <a:r>
              <a:rPr lang="en-US" dirty="0">
                <a:solidFill>
                  <a:schemeClr val="bg1"/>
                </a:solidFill>
              </a:rPr>
              <a:t>Xamarin tooling can generate a Bindings Library from one or more input .</a:t>
            </a:r>
            <a:r>
              <a:rPr lang="en-US" dirty="0" smtClean="0">
                <a:solidFill>
                  <a:schemeClr val="bg1"/>
                </a:solidFill>
              </a:rPr>
              <a:t>JAR/.AAR </a:t>
            </a:r>
            <a:r>
              <a:rPr lang="en-US" dirty="0">
                <a:solidFill>
                  <a:schemeClr val="bg1"/>
                </a:solidFill>
              </a:rPr>
              <a:t>files. The Bindings Library </a:t>
            </a:r>
            <a:r>
              <a:rPr lang="en-US" dirty="0" smtClean="0">
                <a:solidFill>
                  <a:schemeClr val="bg1"/>
                </a:solidFill>
              </a:rPr>
              <a:t>(which compiles down to a .DLL </a:t>
            </a:r>
            <a:r>
              <a:rPr lang="en-US" dirty="0">
                <a:solidFill>
                  <a:schemeClr val="bg1"/>
                </a:solidFill>
              </a:rPr>
              <a:t>assembly) contains the following</a:t>
            </a:r>
            <a:r>
              <a:rPr lang="en-US" dirty="0" smtClean="0">
                <a:solidFill>
                  <a:schemeClr val="bg1"/>
                </a:solidFill>
              </a:rPr>
              <a:t>:</a:t>
            </a:r>
          </a:p>
          <a:p>
            <a:pPr marL="0" indent="0">
              <a:buNone/>
            </a:pPr>
            <a:endParaRPr lang="en-US" dirty="0">
              <a:solidFill>
                <a:schemeClr val="bg1"/>
              </a:solidFill>
            </a:endParaRPr>
          </a:p>
          <a:p>
            <a:pPr lvl="1"/>
            <a:r>
              <a:rPr lang="en-US" sz="2200" dirty="0">
                <a:solidFill>
                  <a:schemeClr val="bg1"/>
                </a:solidFill>
              </a:rPr>
              <a:t>The contents of the original .</a:t>
            </a:r>
            <a:r>
              <a:rPr lang="en-US" sz="2200" dirty="0" smtClean="0">
                <a:solidFill>
                  <a:schemeClr val="bg1"/>
                </a:solidFill>
              </a:rPr>
              <a:t>JAR/.AAR </a:t>
            </a:r>
            <a:r>
              <a:rPr lang="en-US" sz="2200" dirty="0">
                <a:solidFill>
                  <a:schemeClr val="bg1"/>
                </a:solidFill>
              </a:rPr>
              <a:t>file(s</a:t>
            </a:r>
            <a:r>
              <a:rPr lang="en-US" sz="2200" dirty="0" smtClean="0">
                <a:solidFill>
                  <a:schemeClr val="bg1"/>
                </a:solidFill>
              </a:rPr>
              <a:t>).</a:t>
            </a:r>
            <a:endParaRPr lang="en-US" sz="2200" dirty="0">
              <a:solidFill>
                <a:schemeClr val="bg1"/>
              </a:solidFill>
            </a:endParaRPr>
          </a:p>
          <a:p>
            <a:pPr lvl="1"/>
            <a:r>
              <a:rPr lang="en-US" sz="2200" dirty="0">
                <a:solidFill>
                  <a:schemeClr val="bg1"/>
                </a:solidFill>
              </a:rPr>
              <a:t>Managed Callable </a:t>
            </a:r>
            <a:r>
              <a:rPr lang="en-US" sz="2200" dirty="0" smtClean="0">
                <a:solidFill>
                  <a:schemeClr val="bg1"/>
                </a:solidFill>
              </a:rPr>
              <a:t>Wrappers, which </a:t>
            </a:r>
            <a:r>
              <a:rPr lang="en-US" sz="2200" dirty="0">
                <a:solidFill>
                  <a:schemeClr val="bg1"/>
                </a:solidFill>
              </a:rPr>
              <a:t>are C# types that wrap corresponding Java types within the .</a:t>
            </a:r>
            <a:r>
              <a:rPr lang="en-US" sz="2200" dirty="0" smtClean="0">
                <a:solidFill>
                  <a:schemeClr val="bg1"/>
                </a:solidFill>
              </a:rPr>
              <a:t>JAR/.AAR </a:t>
            </a:r>
            <a:r>
              <a:rPr lang="en-US" sz="2200" dirty="0">
                <a:solidFill>
                  <a:schemeClr val="bg1"/>
                </a:solidFill>
              </a:rPr>
              <a:t>file(s).</a:t>
            </a:r>
          </a:p>
        </p:txBody>
      </p:sp>
    </p:spTree>
    <p:extLst>
      <p:ext uri="{BB962C8B-B14F-4D97-AF65-F5344CB8AC3E}">
        <p14:creationId xmlns:p14="http://schemas.microsoft.com/office/powerpoint/2010/main" val="16199050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Xamarin.Android Binding Project</a:t>
            </a:r>
            <a:endParaRPr lang="en-US" dirty="0">
              <a:solidFill>
                <a:srgbClr val="FFC000"/>
              </a:solidFill>
            </a:endParaRPr>
          </a:p>
        </p:txBody>
      </p:sp>
      <p:pic>
        <p:nvPicPr>
          <p:cNvPr id="5" name="Picture 4"/>
          <p:cNvPicPr>
            <a:picLocks noChangeAspect="1"/>
          </p:cNvPicPr>
          <p:nvPr/>
        </p:nvPicPr>
        <p:blipFill>
          <a:blip r:embed="rId3"/>
          <a:stretch>
            <a:fillRect/>
          </a:stretch>
        </p:blipFill>
        <p:spPr>
          <a:xfrm>
            <a:off x="1492396" y="772741"/>
            <a:ext cx="6159207" cy="4044188"/>
          </a:xfrm>
          <a:prstGeom prst="rect">
            <a:avLst/>
          </a:prstGeom>
        </p:spPr>
      </p:pic>
    </p:spTree>
    <p:extLst>
      <p:ext uri="{BB962C8B-B14F-4D97-AF65-F5344CB8AC3E}">
        <p14:creationId xmlns:p14="http://schemas.microsoft.com/office/powerpoint/2010/main" val="9605740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Xamarin.Android Binding Project</a:t>
            </a:r>
            <a:endParaRPr lang="en-US" dirty="0">
              <a:solidFill>
                <a:srgbClr val="FFC000"/>
              </a:solidFill>
            </a:endParaRPr>
          </a:p>
        </p:txBody>
      </p:sp>
      <p:sp>
        <p:nvSpPr>
          <p:cNvPr id="5" name="Content Placeholder 2"/>
          <p:cNvSpPr>
            <a:spLocks noGrp="1"/>
          </p:cNvSpPr>
          <p:nvPr>
            <p:ph idx="1"/>
          </p:nvPr>
        </p:nvSpPr>
        <p:spPr>
          <a:xfrm>
            <a:off x="457200" y="1004242"/>
            <a:ext cx="5094514" cy="3164987"/>
          </a:xfrm>
        </p:spPr>
        <p:txBody>
          <a:bodyPr>
            <a:normAutofit/>
          </a:bodyPr>
          <a:lstStyle/>
          <a:p>
            <a:r>
              <a:rPr lang="en-US" dirty="0" smtClean="0">
                <a:solidFill>
                  <a:schemeClr val="bg1"/>
                </a:solidFill>
              </a:rPr>
              <a:t>Reference can be added by multiple project types</a:t>
            </a:r>
          </a:p>
          <a:p>
            <a:r>
              <a:rPr lang="en-US" dirty="0" smtClean="0">
                <a:solidFill>
                  <a:schemeClr val="bg1"/>
                </a:solidFill>
              </a:rPr>
              <a:t>The C# bindings can be accessed (with full Intellisense) just like they would be in Java</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6535" y="423875"/>
            <a:ext cx="2900265" cy="4323443"/>
          </a:xfrm>
          <a:prstGeom prst="rect">
            <a:avLst/>
          </a:prstGeom>
        </p:spPr>
      </p:pic>
    </p:spTree>
    <p:extLst>
      <p:ext uri="{BB962C8B-B14F-4D97-AF65-F5344CB8AC3E}">
        <p14:creationId xmlns:p14="http://schemas.microsoft.com/office/powerpoint/2010/main" val="20956915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Xamarin.Android Binding Project</a:t>
            </a:r>
            <a:endParaRPr lang="en-US" dirty="0">
              <a:solidFill>
                <a:srgbClr val="FFC000"/>
              </a:solidFill>
            </a:endParaRPr>
          </a:p>
        </p:txBody>
      </p:sp>
      <p:sp>
        <p:nvSpPr>
          <p:cNvPr id="5" name="Content Placeholder 2"/>
          <p:cNvSpPr>
            <a:spLocks noGrp="1"/>
          </p:cNvSpPr>
          <p:nvPr>
            <p:ph idx="1"/>
          </p:nvPr>
        </p:nvSpPr>
        <p:spPr>
          <a:xfrm>
            <a:off x="936172" y="1004241"/>
            <a:ext cx="3526971" cy="3132329"/>
          </a:xfrm>
        </p:spPr>
        <p:txBody>
          <a:bodyPr>
            <a:normAutofit/>
          </a:bodyPr>
          <a:lstStyle/>
          <a:p>
            <a:r>
              <a:rPr lang="en-US" dirty="0" smtClean="0">
                <a:solidFill>
                  <a:schemeClr val="bg1"/>
                </a:solidFill>
              </a:rPr>
              <a:t>Additions</a:t>
            </a:r>
          </a:p>
          <a:p>
            <a:r>
              <a:rPr lang="en-US" dirty="0" smtClean="0">
                <a:solidFill>
                  <a:schemeClr val="bg1"/>
                </a:solidFill>
              </a:rPr>
              <a:t>Jars</a:t>
            </a:r>
          </a:p>
          <a:p>
            <a:r>
              <a:rPr lang="en-US" dirty="0" smtClean="0">
                <a:solidFill>
                  <a:schemeClr val="bg1"/>
                </a:solidFill>
              </a:rPr>
              <a:t>Transforms</a:t>
            </a:r>
          </a:p>
          <a:p>
            <a:pPr lvl="1"/>
            <a:r>
              <a:rPr lang="en-US" sz="1800" dirty="0" smtClean="0">
                <a:solidFill>
                  <a:schemeClr val="bg1"/>
                </a:solidFill>
              </a:rPr>
              <a:t>EnumFields.xml</a:t>
            </a:r>
          </a:p>
          <a:p>
            <a:pPr lvl="1"/>
            <a:r>
              <a:rPr lang="en-US" sz="1800" dirty="0" smtClean="0">
                <a:solidFill>
                  <a:schemeClr val="bg1"/>
                </a:solidFill>
              </a:rPr>
              <a:t>EnumMethods.xml</a:t>
            </a:r>
          </a:p>
          <a:p>
            <a:pPr lvl="1"/>
            <a:r>
              <a:rPr lang="en-US" sz="1800" dirty="0" smtClean="0">
                <a:solidFill>
                  <a:schemeClr val="bg1"/>
                </a:solidFill>
              </a:rPr>
              <a:t>Metadata.xml</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671" y="811455"/>
            <a:ext cx="2933700" cy="3517900"/>
          </a:xfrm>
          <a:prstGeom prst="rect">
            <a:avLst/>
          </a:prstGeom>
        </p:spPr>
      </p:pic>
    </p:spTree>
    <p:extLst>
      <p:ext uri="{BB962C8B-B14F-4D97-AF65-F5344CB8AC3E}">
        <p14:creationId xmlns:p14="http://schemas.microsoft.com/office/powerpoint/2010/main" val="986702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Add Jars/AARs to the binding project</a:t>
            </a:r>
            <a:endParaRPr lang="en-US" dirty="0">
              <a:solidFill>
                <a:srgbClr val="FFC000"/>
              </a:solidFill>
            </a:endParaRPr>
          </a:p>
        </p:txBody>
      </p:sp>
      <p:sp>
        <p:nvSpPr>
          <p:cNvPr id="4" name="Rectangle 3"/>
          <p:cNvSpPr/>
          <p:nvPr/>
        </p:nvSpPr>
        <p:spPr>
          <a:xfrm>
            <a:off x="555171" y="942201"/>
            <a:ext cx="8131629" cy="830997"/>
          </a:xfrm>
          <a:prstGeom prst="rect">
            <a:avLst/>
          </a:prstGeom>
        </p:spPr>
        <p:txBody>
          <a:bodyPr wrap="square">
            <a:spAutoFit/>
          </a:bodyPr>
          <a:lstStyle/>
          <a:p>
            <a:r>
              <a:rPr lang="en-US" sz="2400" dirty="0">
                <a:solidFill>
                  <a:schemeClr val="bg1"/>
                </a:solidFill>
                <a:latin typeface="WeblySleek UI" charset="0"/>
              </a:rPr>
              <a:t>The template includes a </a:t>
            </a:r>
            <a:r>
              <a:rPr lang="en-US" sz="2400" b="1" dirty="0">
                <a:solidFill>
                  <a:schemeClr val="bg1"/>
                </a:solidFill>
                <a:latin typeface="WeblySleek UI" charset="0"/>
              </a:rPr>
              <a:t>Jars</a:t>
            </a:r>
            <a:r>
              <a:rPr lang="en-US" sz="2400" dirty="0">
                <a:solidFill>
                  <a:schemeClr val="bg1"/>
                </a:solidFill>
                <a:latin typeface="WeblySleek UI" charset="0"/>
              </a:rPr>
              <a:t> folder where you add </a:t>
            </a:r>
            <a:r>
              <a:rPr lang="en-US" sz="2400" dirty="0" smtClean="0">
                <a:solidFill>
                  <a:schemeClr val="bg1"/>
                </a:solidFill>
                <a:latin typeface="WeblySleek UI" charset="0"/>
              </a:rPr>
              <a:t>your .JAR(s) or </a:t>
            </a:r>
            <a:r>
              <a:rPr lang="en-US" sz="2400" dirty="0">
                <a:solidFill>
                  <a:schemeClr val="bg1"/>
                </a:solidFill>
                <a:latin typeface="WeblySleek UI" charset="0"/>
              </a:rPr>
              <a:t>.AAR(s) to the Bindings Library project</a:t>
            </a:r>
            <a:r>
              <a:rPr lang="en-US" sz="2400" dirty="0" smtClean="0">
                <a:solidFill>
                  <a:schemeClr val="bg1"/>
                </a:solidFill>
                <a:latin typeface="WeblySleek UI" charset="0"/>
              </a:rPr>
              <a:t>.</a:t>
            </a:r>
            <a:endParaRPr lang="en-US" sz="2400"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2325364"/>
            <a:ext cx="4389664" cy="1889222"/>
          </a:xfrm>
          <a:prstGeom prst="rect">
            <a:avLst/>
          </a:prstGeom>
        </p:spPr>
      </p:pic>
    </p:spTree>
    <p:extLst>
      <p:ext uri="{BB962C8B-B14F-4D97-AF65-F5344CB8AC3E}">
        <p14:creationId xmlns:p14="http://schemas.microsoft.com/office/powerpoint/2010/main" val="11283359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Jars and .AARs</a:t>
            </a:r>
            <a:endParaRPr lang="en-US" dirty="0">
              <a:solidFill>
                <a:srgbClr val="FFC000"/>
              </a:solidFill>
            </a:endParaRPr>
          </a:p>
        </p:txBody>
      </p:sp>
      <p:sp>
        <p:nvSpPr>
          <p:cNvPr id="7" name="Rectangle 6"/>
          <p:cNvSpPr/>
          <p:nvPr/>
        </p:nvSpPr>
        <p:spPr>
          <a:xfrm>
            <a:off x="457200" y="920626"/>
            <a:ext cx="8392886" cy="2677656"/>
          </a:xfrm>
          <a:prstGeom prst="rect">
            <a:avLst/>
          </a:prstGeom>
        </p:spPr>
        <p:txBody>
          <a:bodyPr wrap="square">
            <a:spAutoFit/>
          </a:bodyPr>
          <a:lstStyle/>
          <a:p>
            <a:r>
              <a:rPr lang="en-US" sz="2400" dirty="0" smtClean="0">
                <a:solidFill>
                  <a:schemeClr val="bg1"/>
                </a:solidFill>
                <a:latin typeface="WeblySleek UI" charset="0"/>
              </a:rPr>
              <a:t>Set the appropriate build action on the library file.</a:t>
            </a:r>
          </a:p>
          <a:p>
            <a:endParaRPr lang="en-US" sz="2400" dirty="0">
              <a:solidFill>
                <a:schemeClr val="bg1"/>
              </a:solidFill>
              <a:latin typeface="WeblySleek UI" charset="0"/>
            </a:endParaRPr>
          </a:p>
          <a:p>
            <a:pPr marL="285750" indent="-285750">
              <a:buFont typeface="Arial" charset="0"/>
              <a:buChar char="•"/>
            </a:pPr>
            <a:r>
              <a:rPr lang="en-US" sz="2400" dirty="0" smtClean="0">
                <a:solidFill>
                  <a:schemeClr val="bg1"/>
                </a:solidFill>
                <a:latin typeface="WeblySleek UI" charset="0"/>
              </a:rPr>
              <a:t>.AAR</a:t>
            </a:r>
            <a:endParaRPr lang="en-US" sz="2400" dirty="0">
              <a:solidFill>
                <a:schemeClr val="bg1"/>
              </a:solidFill>
              <a:latin typeface="WeblySleek UI" charset="0"/>
              <a:sym typeface="Wingdings"/>
            </a:endParaRPr>
          </a:p>
          <a:p>
            <a:pPr marL="800100" lvl="1" indent="-342900">
              <a:buFont typeface="Courier New" charset="0"/>
              <a:buChar char="o"/>
            </a:pPr>
            <a:r>
              <a:rPr lang="en-US" sz="2400" dirty="0" smtClean="0">
                <a:solidFill>
                  <a:schemeClr val="bg1"/>
                </a:solidFill>
                <a:latin typeface="WeblySleek UI" charset="0"/>
                <a:sym typeface="Wingdings"/>
              </a:rPr>
              <a:t>LibraryProjectZip</a:t>
            </a:r>
          </a:p>
          <a:p>
            <a:pPr marL="285750" indent="-285750">
              <a:buFont typeface="Arial" charset="0"/>
              <a:buChar char="•"/>
            </a:pPr>
            <a:r>
              <a:rPr lang="en-US" sz="2400" dirty="0" smtClean="0">
                <a:solidFill>
                  <a:schemeClr val="bg1"/>
                </a:solidFill>
                <a:latin typeface="WeblySleek UI" charset="0"/>
                <a:sym typeface="Wingdings"/>
              </a:rPr>
              <a:t>.JAR </a:t>
            </a:r>
          </a:p>
          <a:p>
            <a:pPr marL="800100" lvl="1" indent="-342900">
              <a:buFont typeface="Courier New" charset="0"/>
              <a:buChar char="o"/>
            </a:pPr>
            <a:r>
              <a:rPr lang="en-US" sz="2400" dirty="0" smtClean="0">
                <a:solidFill>
                  <a:schemeClr val="bg1"/>
                </a:solidFill>
                <a:latin typeface="WeblySleek UI" charset="0"/>
                <a:sym typeface="Wingdings"/>
              </a:rPr>
              <a:t>EmbeddedJar</a:t>
            </a:r>
          </a:p>
          <a:p>
            <a:pPr marL="800100" lvl="1" indent="-342900">
              <a:buFont typeface="Courier New" charset="0"/>
              <a:buChar char="o"/>
            </a:pPr>
            <a:r>
              <a:rPr lang="en-US" sz="2400" dirty="0" smtClean="0">
                <a:solidFill>
                  <a:schemeClr val="bg1"/>
                </a:solidFill>
                <a:latin typeface="WeblySleek UI" charset="0"/>
                <a:sym typeface="Wingdings"/>
              </a:rPr>
              <a:t>InputJar</a:t>
            </a:r>
            <a:endParaRPr lang="en-US" sz="2400"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015" y="1586104"/>
            <a:ext cx="3253014" cy="3146199"/>
          </a:xfrm>
          <a:prstGeom prst="rect">
            <a:avLst/>
          </a:prstGeom>
        </p:spPr>
      </p:pic>
    </p:spTree>
    <p:extLst>
      <p:ext uri="{BB962C8B-B14F-4D97-AF65-F5344CB8AC3E}">
        <p14:creationId xmlns:p14="http://schemas.microsoft.com/office/powerpoint/2010/main" val="14388042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Under the hood</a:t>
            </a:r>
            <a:endParaRPr lang="en-US" dirty="0">
              <a:solidFill>
                <a:srgbClr val="FFC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800" y="870415"/>
            <a:ext cx="7264400" cy="3670300"/>
          </a:xfrm>
          <a:prstGeom prst="rect">
            <a:avLst/>
          </a:prstGeom>
        </p:spPr>
      </p:pic>
    </p:spTree>
    <p:extLst>
      <p:ext uri="{BB962C8B-B14F-4D97-AF65-F5344CB8AC3E}">
        <p14:creationId xmlns:p14="http://schemas.microsoft.com/office/powerpoint/2010/main" val="8632859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Under the hood</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595" y="1363644"/>
            <a:ext cx="8318810" cy="2530351"/>
          </a:xfrm>
          <a:prstGeom prst="rect">
            <a:avLst/>
          </a:prstGeom>
        </p:spPr>
      </p:pic>
    </p:spTree>
    <p:extLst>
      <p:ext uri="{BB962C8B-B14F-4D97-AF65-F5344CB8AC3E}">
        <p14:creationId xmlns:p14="http://schemas.microsoft.com/office/powerpoint/2010/main" val="10780174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6243"/>
            <a:ext cx="4114800" cy="395264"/>
          </a:xfrm>
        </p:spPr>
        <p:txBody>
          <a:bodyPr>
            <a:normAutofit fontScale="90000"/>
          </a:bodyPr>
          <a:lstStyle/>
          <a:p>
            <a:r>
              <a:rPr lang="en-US" dirty="0" smtClean="0">
                <a:solidFill>
                  <a:srgbClr val="FFC000"/>
                </a:solidFill>
              </a:rPr>
              <a:t>Common Issues</a:t>
            </a:r>
            <a:endParaRPr lang="en-US" dirty="0">
              <a:solidFill>
                <a:srgbClr val="FFC000"/>
              </a:solidFill>
            </a:endParaRPr>
          </a:p>
        </p:txBody>
      </p:sp>
      <p:sp>
        <p:nvSpPr>
          <p:cNvPr id="5" name="Content Placeholder 2"/>
          <p:cNvSpPr>
            <a:spLocks noGrp="1"/>
          </p:cNvSpPr>
          <p:nvPr>
            <p:ph idx="1"/>
          </p:nvPr>
        </p:nvSpPr>
        <p:spPr>
          <a:xfrm>
            <a:off x="457200" y="1004242"/>
            <a:ext cx="3744686" cy="3665729"/>
          </a:xfrm>
        </p:spPr>
        <p:txBody>
          <a:bodyPr>
            <a:normAutofit/>
          </a:bodyPr>
          <a:lstStyle/>
          <a:p>
            <a:pPr>
              <a:buFont typeface="Courier New" charset="0"/>
              <a:buChar char="o"/>
            </a:pPr>
            <a:r>
              <a:rPr lang="en-US" sz="2400" dirty="0" smtClean="0">
                <a:solidFill>
                  <a:schemeClr val="bg1"/>
                </a:solidFill>
              </a:rPr>
              <a:t>Covariant return types</a:t>
            </a:r>
          </a:p>
          <a:p>
            <a:pPr>
              <a:buFont typeface="Courier New" charset="0"/>
              <a:buChar char="o"/>
            </a:pPr>
            <a:r>
              <a:rPr lang="en-US" dirty="0" smtClean="0">
                <a:solidFill>
                  <a:schemeClr val="bg1"/>
                </a:solidFill>
              </a:rPr>
              <a:t>Accessibility </a:t>
            </a:r>
          </a:p>
          <a:p>
            <a:pPr>
              <a:buFont typeface="Courier New" charset="0"/>
              <a:buChar char="o"/>
            </a:pPr>
            <a:r>
              <a:rPr lang="en-US" sz="2400" dirty="0" smtClean="0">
                <a:solidFill>
                  <a:schemeClr val="bg1"/>
                </a:solidFill>
              </a:rPr>
              <a:t>Naming collisions</a:t>
            </a:r>
          </a:p>
          <a:p>
            <a:pPr>
              <a:buFont typeface="Courier New" charset="0"/>
              <a:buChar char="o"/>
            </a:pPr>
            <a:r>
              <a:rPr lang="en-US" dirty="0" smtClean="0">
                <a:solidFill>
                  <a:schemeClr val="bg1"/>
                </a:solidFill>
              </a:rPr>
              <a:t>Java generics </a:t>
            </a:r>
          </a:p>
        </p:txBody>
      </p:sp>
      <p:pic>
        <p:nvPicPr>
          <p:cNvPr id="6" name="Picture 5"/>
          <p:cNvPicPr>
            <a:picLocks noChangeAspect="1"/>
          </p:cNvPicPr>
          <p:nvPr/>
        </p:nvPicPr>
        <p:blipFill>
          <a:blip r:embed="rId3"/>
          <a:stretch>
            <a:fillRect/>
          </a:stretch>
        </p:blipFill>
        <p:spPr>
          <a:xfrm>
            <a:off x="4572000" y="423875"/>
            <a:ext cx="4031343" cy="4031343"/>
          </a:xfrm>
          <a:prstGeom prst="rect">
            <a:avLst/>
          </a:prstGeom>
        </p:spPr>
      </p:pic>
    </p:spTree>
    <p:extLst>
      <p:ext uri="{BB962C8B-B14F-4D97-AF65-F5344CB8AC3E}">
        <p14:creationId xmlns:p14="http://schemas.microsoft.com/office/powerpoint/2010/main" val="7457994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819469846"/>
              </p:ext>
            </p:extLst>
          </p:nvPr>
        </p:nvGraphicFramePr>
        <p:xfrm>
          <a:off x="470263" y="57254"/>
          <a:ext cx="8216537" cy="1292856"/>
        </p:xfrm>
        <a:graphic>
          <a:graphicData uri="http://schemas.openxmlformats.org/drawingml/2006/table">
            <a:tbl>
              <a:tblPr firstRow="1" bandRow="1">
                <a:tableStyleId>{5C22544A-7EE6-4342-B048-85BDC9FD1C3A}</a:tableStyleId>
              </a:tblPr>
              <a:tblGrid>
                <a:gridCol w="8216537"/>
              </a:tblGrid>
              <a:tr h="1292856">
                <a:tc>
                  <a:txBody>
                    <a:bodyPr/>
                    <a:lstStyle/>
                    <a:p>
                      <a:pPr algn="l"/>
                      <a:r>
                        <a:rPr lang="en-US" sz="1800" u="sng" dirty="0" smtClean="0">
                          <a:solidFill>
                            <a:srgbClr val="106A9A"/>
                          </a:solidFill>
                        </a:rPr>
                        <a:t>TITANIUM SPONSORS</a:t>
                      </a:r>
                      <a:endParaRPr lang="en-US" sz="1800" u="sng" dirty="0">
                        <a:solidFill>
                          <a:srgbClr val="106A9A"/>
                        </a:solidFill>
                      </a:endParaRPr>
                    </a:p>
                  </a:txBody>
                  <a:tcPr marL="68580" marR="68580"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bl>
          </a:graphicData>
        </a:graphic>
      </p:graphicFrame>
      <p:pic>
        <p:nvPicPr>
          <p:cNvPr id="8" name="Picture 7" descr="Paige Technologie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08928" y="316963"/>
            <a:ext cx="1688256" cy="961880"/>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126986199"/>
              </p:ext>
            </p:extLst>
          </p:nvPr>
        </p:nvGraphicFramePr>
        <p:xfrm>
          <a:off x="470263" y="1433945"/>
          <a:ext cx="8216537" cy="1360061"/>
        </p:xfrm>
        <a:graphic>
          <a:graphicData uri="http://schemas.openxmlformats.org/drawingml/2006/table">
            <a:tbl>
              <a:tblPr firstRow="1" bandRow="1">
                <a:tableStyleId>{5C22544A-7EE6-4342-B048-85BDC9FD1C3A}</a:tableStyleId>
              </a:tblPr>
              <a:tblGrid>
                <a:gridCol w="8216537"/>
              </a:tblGrid>
              <a:tr h="1360061">
                <a:tc>
                  <a:txBody>
                    <a:bodyPr/>
                    <a:lstStyle/>
                    <a:p>
                      <a:r>
                        <a:rPr lang="en-US" sz="1500" u="sng" dirty="0" smtClean="0">
                          <a:solidFill>
                            <a:srgbClr val="106A9A"/>
                          </a:solidFill>
                        </a:rPr>
                        <a:t>Platinum</a:t>
                      </a:r>
                      <a:r>
                        <a:rPr lang="en-US" sz="1500" u="sng" baseline="0" dirty="0" smtClean="0">
                          <a:solidFill>
                            <a:srgbClr val="106A9A"/>
                          </a:solidFill>
                        </a:rPr>
                        <a:t> Sponsors</a:t>
                      </a:r>
                      <a:endParaRPr lang="en-US" sz="1500" u="sng" dirty="0">
                        <a:solidFill>
                          <a:srgbClr val="106A9A"/>
                        </a:solidFill>
                      </a:endParaRPr>
                    </a:p>
                  </a:txBody>
                  <a:tcPr marL="68580" marR="68580"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pic>
        <p:nvPicPr>
          <p:cNvPr id="11" name="Picture 10" descr="Adaptive Solutions Group.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21565" y="59461"/>
            <a:ext cx="2949687" cy="580106"/>
          </a:xfrm>
          <a:prstGeom prst="rect">
            <a:avLst/>
          </a:prstGeom>
        </p:spPr>
      </p:pic>
      <p:graphicFrame>
        <p:nvGraphicFramePr>
          <p:cNvPr id="21" name="Table 20"/>
          <p:cNvGraphicFramePr>
            <a:graphicFrameLocks noGrp="1"/>
          </p:cNvGraphicFramePr>
          <p:nvPr>
            <p:extLst>
              <p:ext uri="{D42A27DB-BD31-4B8C-83A1-F6EECF244321}">
                <p14:modId xmlns:p14="http://schemas.microsoft.com/office/powerpoint/2010/main" val="1710574163"/>
              </p:ext>
            </p:extLst>
          </p:nvPr>
        </p:nvGraphicFramePr>
        <p:xfrm>
          <a:off x="470263" y="2889646"/>
          <a:ext cx="8216537" cy="2177654"/>
        </p:xfrm>
        <a:graphic>
          <a:graphicData uri="http://schemas.openxmlformats.org/drawingml/2006/table">
            <a:tbl>
              <a:tblPr firstRow="1" bandRow="1">
                <a:tableStyleId>{5C22544A-7EE6-4342-B048-85BDC9FD1C3A}</a:tableStyleId>
              </a:tblPr>
              <a:tblGrid>
                <a:gridCol w="8216537"/>
              </a:tblGrid>
              <a:tr h="2177654">
                <a:tc>
                  <a:txBody>
                    <a:bodyPr/>
                    <a:lstStyle/>
                    <a:p>
                      <a:r>
                        <a:rPr lang="en-US" sz="1400" u="sng" baseline="0" dirty="0" smtClean="0">
                          <a:solidFill>
                            <a:srgbClr val="106A9A"/>
                          </a:solidFill>
                        </a:rPr>
                        <a:t>Gold Sponsors</a:t>
                      </a:r>
                      <a:endParaRPr lang="en-US" sz="1400" u="sng" baseline="0" dirty="0">
                        <a:solidFill>
                          <a:srgbClr val="106A9A"/>
                        </a:solidFill>
                      </a:endParaRPr>
                    </a:p>
                  </a:txBody>
                  <a:tcPr marL="68580" marR="68580" marT="34290" marB="3429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pic>
        <p:nvPicPr>
          <p:cNvPr id="23" name="Picture 22" descr="Bradford and Galt.png"/>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80754" y="2958587"/>
            <a:ext cx="595556" cy="408381"/>
          </a:xfrm>
          <a:prstGeom prst="rect">
            <a:avLst/>
          </a:prstGeom>
        </p:spPr>
      </p:pic>
      <p:pic>
        <p:nvPicPr>
          <p:cNvPr id="24" name="Picture 23" descr="Centriq Training.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487205" y="4616758"/>
            <a:ext cx="955093" cy="404323"/>
          </a:xfrm>
          <a:prstGeom prst="rect">
            <a:avLst/>
          </a:prstGeom>
        </p:spPr>
      </p:pic>
      <p:pic>
        <p:nvPicPr>
          <p:cNvPr id="25" name="Picture 24" descr="Cerner.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49848" y="3069015"/>
            <a:ext cx="875723" cy="237697"/>
          </a:xfrm>
          <a:prstGeom prst="rect">
            <a:avLst/>
          </a:prstGeom>
        </p:spPr>
      </p:pic>
      <p:pic>
        <p:nvPicPr>
          <p:cNvPr id="28" name="Picture 27" descr="DSI.png"/>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299774" y="3245259"/>
            <a:ext cx="652440" cy="212088"/>
          </a:xfrm>
          <a:prstGeom prst="rect">
            <a:avLst/>
          </a:prstGeom>
        </p:spPr>
      </p:pic>
      <p:pic>
        <p:nvPicPr>
          <p:cNvPr id="29" name="Picture 28" descr="Garmin.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969543" y="2947090"/>
            <a:ext cx="916436" cy="248747"/>
          </a:xfrm>
          <a:prstGeom prst="rect">
            <a:avLst/>
          </a:prstGeom>
        </p:spPr>
      </p:pic>
      <p:pic>
        <p:nvPicPr>
          <p:cNvPr id="31" name="Picture 30" descr="Keyhole Software.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486369" y="2973960"/>
            <a:ext cx="963784" cy="348799"/>
          </a:xfrm>
          <a:prstGeom prst="rect">
            <a:avLst/>
          </a:prstGeom>
        </p:spPr>
      </p:pic>
      <p:pic>
        <p:nvPicPr>
          <p:cNvPr id="32" name="Picture 31" descr="KU Edwards Campus.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807317" y="1448798"/>
            <a:ext cx="1101086" cy="880868"/>
          </a:xfrm>
          <a:prstGeom prst="rect">
            <a:avLst/>
          </a:prstGeom>
        </p:spPr>
      </p:pic>
      <p:pic>
        <p:nvPicPr>
          <p:cNvPr id="33" name="Picture 32" descr="LRS Consulting Services.png"/>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845604" y="3589052"/>
            <a:ext cx="1012310" cy="337436"/>
          </a:xfrm>
          <a:prstGeom prst="rect">
            <a:avLst/>
          </a:prstGeom>
        </p:spPr>
      </p:pic>
      <p:pic>
        <p:nvPicPr>
          <p:cNvPr id="37" name="Picture 36" descr="Oakwood Systems.png"/>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350219" y="2927311"/>
            <a:ext cx="1136150" cy="285661"/>
          </a:xfrm>
          <a:prstGeom prst="rect">
            <a:avLst/>
          </a:prstGeom>
        </p:spPr>
      </p:pic>
      <p:pic>
        <p:nvPicPr>
          <p:cNvPr id="39" name="Picture 38" descr="Stackify.png"/>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786930" y="2314023"/>
            <a:ext cx="1412230" cy="472088"/>
          </a:xfrm>
          <a:prstGeom prst="rect">
            <a:avLst/>
          </a:prstGeom>
        </p:spPr>
      </p:pic>
      <p:pic>
        <p:nvPicPr>
          <p:cNvPr id="42" name="Picture 41" descr="UnitedLex.png"/>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6801801" y="3817231"/>
            <a:ext cx="986098" cy="242298"/>
          </a:xfrm>
          <a:prstGeom prst="rect">
            <a:avLst/>
          </a:prstGeom>
        </p:spPr>
      </p:pic>
      <p:pic>
        <p:nvPicPr>
          <p:cNvPr id="14" name="Picture 13" descr="DST.png"/>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5372811" y="3412913"/>
            <a:ext cx="528352" cy="475517"/>
          </a:xfrm>
          <a:prstGeom prst="rect">
            <a:avLst/>
          </a:prstGeom>
        </p:spPr>
      </p:pic>
      <p:pic>
        <p:nvPicPr>
          <p:cNvPr id="12" name="Picture 11" descr="Balance Innovations.png"/>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1262249" y="3661089"/>
            <a:ext cx="496791" cy="392848"/>
          </a:xfrm>
          <a:prstGeom prst="rect">
            <a:avLst/>
          </a:prstGeom>
        </p:spPr>
      </p:pic>
      <p:pic>
        <p:nvPicPr>
          <p:cNvPr id="16" name="Picture 15" descr="Jack Henry And Associates.png"/>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5208662" y="1479567"/>
            <a:ext cx="1708504" cy="405160"/>
          </a:xfrm>
          <a:prstGeom prst="rect">
            <a:avLst/>
          </a:prstGeom>
        </p:spPr>
      </p:pic>
      <p:pic>
        <p:nvPicPr>
          <p:cNvPr id="6" name="Picture 5"/>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3327914" y="1467823"/>
            <a:ext cx="1663800" cy="400575"/>
          </a:xfrm>
          <a:prstGeom prst="rect">
            <a:avLst/>
          </a:prstGeom>
        </p:spPr>
      </p:pic>
      <p:pic>
        <p:nvPicPr>
          <p:cNvPr id="17" name="Picture 16" descr="2011_Commerce_4C.PNG"/>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2938763" y="3467874"/>
            <a:ext cx="1295163" cy="204607"/>
          </a:xfrm>
          <a:prstGeom prst="rect">
            <a:avLst/>
          </a:prstGeom>
        </p:spPr>
      </p:pic>
      <p:pic>
        <p:nvPicPr>
          <p:cNvPr id="3" name="Picture 2"/>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5199160" y="699198"/>
            <a:ext cx="2477411" cy="602968"/>
          </a:xfrm>
          <a:prstGeom prst="rect">
            <a:avLst/>
          </a:prstGeom>
        </p:spPr>
      </p:pic>
      <p:pic>
        <p:nvPicPr>
          <p:cNvPr id="40" name="Picture 39"/>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1237182" y="1832116"/>
            <a:ext cx="1799555" cy="415523"/>
          </a:xfrm>
          <a:prstGeom prst="rect">
            <a:avLst/>
          </a:prstGeom>
        </p:spPr>
      </p:pic>
      <p:pic>
        <p:nvPicPr>
          <p:cNvPr id="41" name="Picture 40"/>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5336035" y="2347032"/>
            <a:ext cx="2264915" cy="501626"/>
          </a:xfrm>
          <a:prstGeom prst="rect">
            <a:avLst/>
          </a:prstGeom>
        </p:spPr>
      </p:pic>
      <p:pic>
        <p:nvPicPr>
          <p:cNvPr id="2" name="Picture 1"/>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1361207" y="2295008"/>
            <a:ext cx="1496706" cy="485417"/>
          </a:xfrm>
          <a:prstGeom prst="rect">
            <a:avLst/>
          </a:prstGeom>
        </p:spPr>
      </p:pic>
      <p:sp>
        <p:nvSpPr>
          <p:cNvPr id="4" name="TextBox 3"/>
          <p:cNvSpPr txBox="1"/>
          <p:nvPr/>
        </p:nvSpPr>
        <p:spPr>
          <a:xfrm>
            <a:off x="-1047750" y="3238500"/>
            <a:ext cx="184731" cy="300082"/>
          </a:xfrm>
          <a:prstGeom prst="rect">
            <a:avLst/>
          </a:prstGeom>
          <a:noFill/>
        </p:spPr>
        <p:txBody>
          <a:bodyPr wrap="none" rtlCol="0">
            <a:spAutoFit/>
          </a:bodyPr>
          <a:lstStyle/>
          <a:p>
            <a:endParaRPr lang="en-US" sz="1350" dirty="0"/>
          </a:p>
        </p:txBody>
      </p:sp>
      <p:pic>
        <p:nvPicPr>
          <p:cNvPr id="7" name="Picture 6"/>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4426735" y="1917728"/>
            <a:ext cx="1995670" cy="387863"/>
          </a:xfrm>
          <a:prstGeom prst="rect">
            <a:avLst/>
          </a:prstGeom>
        </p:spPr>
      </p:pic>
      <p:pic>
        <p:nvPicPr>
          <p:cNvPr id="19" name="Picture 18"/>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3098220" y="1948681"/>
            <a:ext cx="1095721" cy="605651"/>
          </a:xfrm>
          <a:prstGeom prst="rect">
            <a:avLst/>
          </a:prstGeom>
        </p:spPr>
      </p:pic>
      <p:pic>
        <p:nvPicPr>
          <p:cNvPr id="22" name="Picture 21"/>
          <p:cNvPicPr>
            <a:picLocks noChangeAspect="1"/>
          </p:cNvPicPr>
          <p:nvPr/>
        </p:nvPicPr>
        <p:blipFill>
          <a:blip r:embed="rId27" cstate="hqprint">
            <a:extLst>
              <a:ext uri="{28A0092B-C50C-407E-A947-70E740481C1C}">
                <a14:useLocalDpi xmlns:a14="http://schemas.microsoft.com/office/drawing/2010/main"/>
              </a:ext>
            </a:extLst>
          </a:blip>
          <a:stretch>
            <a:fillRect/>
          </a:stretch>
        </p:blipFill>
        <p:spPr>
          <a:xfrm>
            <a:off x="6030936" y="3460517"/>
            <a:ext cx="887198" cy="325617"/>
          </a:xfrm>
          <a:prstGeom prst="rect">
            <a:avLst/>
          </a:prstGeom>
        </p:spPr>
      </p:pic>
      <p:pic>
        <p:nvPicPr>
          <p:cNvPr id="26" name="Picture 25"/>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7058539" y="3377203"/>
            <a:ext cx="729360" cy="341340"/>
          </a:xfrm>
          <a:prstGeom prst="rect">
            <a:avLst/>
          </a:prstGeom>
        </p:spPr>
      </p:pic>
      <p:pic>
        <p:nvPicPr>
          <p:cNvPr id="27" name="Picture 26"/>
          <p:cNvPicPr>
            <a:picLocks noChangeAspect="1"/>
          </p:cNvPicPr>
          <p:nvPr/>
        </p:nvPicPr>
        <p:blipFill>
          <a:blip r:embed="rId29" cstate="hqprint">
            <a:extLst>
              <a:ext uri="{28A0092B-C50C-407E-A947-70E740481C1C}">
                <a14:useLocalDpi xmlns:a14="http://schemas.microsoft.com/office/drawing/2010/main"/>
              </a:ext>
            </a:extLst>
          </a:blip>
          <a:stretch>
            <a:fillRect/>
          </a:stretch>
        </p:blipFill>
        <p:spPr>
          <a:xfrm>
            <a:off x="4357548" y="3348152"/>
            <a:ext cx="906709" cy="294266"/>
          </a:xfrm>
          <a:prstGeom prst="rect">
            <a:avLst/>
          </a:prstGeom>
        </p:spPr>
      </p:pic>
      <p:pic>
        <p:nvPicPr>
          <p:cNvPr id="30" name="Picture 29"/>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4192743" y="4118107"/>
            <a:ext cx="1037412" cy="180848"/>
          </a:xfrm>
          <a:prstGeom prst="rect">
            <a:avLst/>
          </a:prstGeom>
        </p:spPr>
      </p:pic>
      <p:pic>
        <p:nvPicPr>
          <p:cNvPr id="34" name="Picture 33"/>
          <p:cNvPicPr>
            <a:picLocks noChangeAspect="1"/>
          </p:cNvPicPr>
          <p:nvPr/>
        </p:nvPicPr>
        <p:blipFill>
          <a:blip r:embed="rId31">
            <a:extLst>
              <a:ext uri="{28A0092B-C50C-407E-A947-70E740481C1C}">
                <a14:useLocalDpi xmlns:a14="http://schemas.microsoft.com/office/drawing/2010/main"/>
              </a:ext>
            </a:extLst>
          </a:blip>
          <a:stretch>
            <a:fillRect/>
          </a:stretch>
        </p:blipFill>
        <p:spPr>
          <a:xfrm>
            <a:off x="2105155" y="3211822"/>
            <a:ext cx="1065673" cy="231668"/>
          </a:xfrm>
          <a:prstGeom prst="rect">
            <a:avLst/>
          </a:prstGeom>
        </p:spPr>
      </p:pic>
      <p:pic>
        <p:nvPicPr>
          <p:cNvPr id="35" name="Picture 34"/>
          <p:cNvPicPr>
            <a:picLocks noChangeAspect="1"/>
          </p:cNvPicPr>
          <p:nvPr/>
        </p:nvPicPr>
        <p:blipFill>
          <a:blip r:embed="rId32" cstate="hqprint">
            <a:extLst>
              <a:ext uri="{28A0092B-C50C-407E-A947-70E740481C1C}">
                <a14:useLocalDpi xmlns:a14="http://schemas.microsoft.com/office/drawing/2010/main"/>
              </a:ext>
            </a:extLst>
          </a:blip>
          <a:stretch>
            <a:fillRect/>
          </a:stretch>
        </p:blipFill>
        <p:spPr>
          <a:xfrm>
            <a:off x="5457095" y="2944192"/>
            <a:ext cx="778601" cy="373080"/>
          </a:xfrm>
          <a:prstGeom prst="rect">
            <a:avLst/>
          </a:prstGeom>
        </p:spPr>
      </p:pic>
      <p:pic>
        <p:nvPicPr>
          <p:cNvPr id="36" name="Picture 35"/>
          <p:cNvPicPr>
            <a:picLocks noChangeAspect="1"/>
          </p:cNvPicPr>
          <p:nvPr/>
        </p:nvPicPr>
        <p:blipFill>
          <a:blip r:embed="rId33" cstate="hqprint">
            <a:extLst>
              <a:ext uri="{28A0092B-C50C-407E-A947-70E740481C1C}">
                <a14:useLocalDpi xmlns:a14="http://schemas.microsoft.com/office/drawing/2010/main"/>
              </a:ext>
            </a:extLst>
          </a:blip>
          <a:stretch>
            <a:fillRect/>
          </a:stretch>
        </p:blipFill>
        <p:spPr>
          <a:xfrm>
            <a:off x="1348412" y="4374114"/>
            <a:ext cx="987816" cy="182885"/>
          </a:xfrm>
          <a:prstGeom prst="rect">
            <a:avLst/>
          </a:prstGeom>
        </p:spPr>
      </p:pic>
      <p:pic>
        <p:nvPicPr>
          <p:cNvPr id="38" name="Picture 37"/>
          <p:cNvPicPr>
            <a:picLocks noChangeAspect="1"/>
          </p:cNvPicPr>
          <p:nvPr/>
        </p:nvPicPr>
        <p:blipFill>
          <a:blip r:embed="rId34" cstate="hqprint">
            <a:extLst>
              <a:ext uri="{28A0092B-C50C-407E-A947-70E740481C1C}">
                <a14:useLocalDpi xmlns:a14="http://schemas.microsoft.com/office/drawing/2010/main"/>
              </a:ext>
            </a:extLst>
          </a:blip>
          <a:stretch>
            <a:fillRect/>
          </a:stretch>
        </p:blipFill>
        <p:spPr>
          <a:xfrm>
            <a:off x="4312518" y="3720845"/>
            <a:ext cx="958933" cy="289715"/>
          </a:xfrm>
          <a:prstGeom prst="rect">
            <a:avLst/>
          </a:prstGeom>
        </p:spPr>
      </p:pic>
      <p:pic>
        <p:nvPicPr>
          <p:cNvPr id="43" name="Picture 42"/>
          <p:cNvPicPr>
            <a:picLocks noChangeAspect="1"/>
          </p:cNvPicPr>
          <p:nvPr/>
        </p:nvPicPr>
        <p:blipFill>
          <a:blip r:embed="rId35" cstate="hqprint">
            <a:extLst>
              <a:ext uri="{28A0092B-C50C-407E-A947-70E740481C1C}">
                <a14:useLocalDpi xmlns:a14="http://schemas.microsoft.com/office/drawing/2010/main"/>
              </a:ext>
            </a:extLst>
          </a:blip>
          <a:stretch>
            <a:fillRect/>
          </a:stretch>
        </p:blipFill>
        <p:spPr>
          <a:xfrm>
            <a:off x="2895726" y="4122336"/>
            <a:ext cx="646013" cy="469828"/>
          </a:xfrm>
          <a:prstGeom prst="rect">
            <a:avLst/>
          </a:prstGeom>
        </p:spPr>
      </p:pic>
      <p:pic>
        <p:nvPicPr>
          <p:cNvPr id="45" name="Picture 44"/>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7003301" y="4160115"/>
            <a:ext cx="882678" cy="357686"/>
          </a:xfrm>
          <a:prstGeom prst="rect">
            <a:avLst/>
          </a:prstGeom>
        </p:spPr>
      </p:pic>
      <p:pic>
        <p:nvPicPr>
          <p:cNvPr id="46" name="Picture 45"/>
          <p:cNvPicPr>
            <a:picLocks noChangeAspect="1"/>
          </p:cNvPicPr>
          <p:nvPr/>
        </p:nvPicPr>
        <p:blipFill>
          <a:blip r:embed="rId37" cstate="hqprint">
            <a:extLst>
              <a:ext uri="{28A0092B-C50C-407E-A947-70E740481C1C}">
                <a14:useLocalDpi xmlns:a14="http://schemas.microsoft.com/office/drawing/2010/main"/>
              </a:ext>
            </a:extLst>
          </a:blip>
          <a:stretch>
            <a:fillRect/>
          </a:stretch>
        </p:blipFill>
        <p:spPr>
          <a:xfrm>
            <a:off x="3160476" y="3744724"/>
            <a:ext cx="956133" cy="250095"/>
          </a:xfrm>
          <a:prstGeom prst="rect">
            <a:avLst/>
          </a:prstGeom>
        </p:spPr>
      </p:pic>
      <p:pic>
        <p:nvPicPr>
          <p:cNvPr id="47" name="Picture 46"/>
          <p:cNvPicPr>
            <a:picLocks noChangeAspect="1"/>
          </p:cNvPicPr>
          <p:nvPr/>
        </p:nvPicPr>
        <p:blipFill>
          <a:blip r:embed="rId38">
            <a:extLst>
              <a:ext uri="{28A0092B-C50C-407E-A947-70E740481C1C}">
                <a14:useLocalDpi xmlns:a14="http://schemas.microsoft.com/office/drawing/2010/main"/>
              </a:ext>
            </a:extLst>
          </a:blip>
          <a:stretch>
            <a:fillRect/>
          </a:stretch>
        </p:blipFill>
        <p:spPr>
          <a:xfrm>
            <a:off x="5313697" y="4119602"/>
            <a:ext cx="848228" cy="345954"/>
          </a:xfrm>
          <a:prstGeom prst="rect">
            <a:avLst/>
          </a:prstGeom>
        </p:spPr>
      </p:pic>
      <p:pic>
        <p:nvPicPr>
          <p:cNvPr id="9" name="Picture 8"/>
          <p:cNvPicPr>
            <a:picLocks noChangeAspect="1"/>
          </p:cNvPicPr>
          <p:nvPr/>
        </p:nvPicPr>
        <p:blipFill>
          <a:blip r:embed="rId39" cstate="hqprint">
            <a:extLst>
              <a:ext uri="{28A0092B-C50C-407E-A947-70E740481C1C}">
                <a14:useLocalDpi xmlns:a14="http://schemas.microsoft.com/office/drawing/2010/main"/>
              </a:ext>
            </a:extLst>
          </a:blip>
          <a:stretch>
            <a:fillRect/>
          </a:stretch>
        </p:blipFill>
        <p:spPr>
          <a:xfrm>
            <a:off x="3599670" y="4135027"/>
            <a:ext cx="468740" cy="468740"/>
          </a:xfrm>
          <a:prstGeom prst="rect">
            <a:avLst/>
          </a:prstGeom>
        </p:spPr>
      </p:pic>
      <p:pic>
        <p:nvPicPr>
          <p:cNvPr id="44" name="Picture 43" descr="CMH KC blue white"/>
          <p:cNvPicPr>
            <a:picLocks noChangeAspect="1"/>
          </p:cNvPicPr>
          <p:nvPr/>
        </p:nvPicPr>
        <p:blipFill>
          <a:blip r:embed="rId40" cstate="print"/>
          <a:srcRect/>
          <a:stretch>
            <a:fillRect/>
          </a:stretch>
        </p:blipFill>
        <p:spPr bwMode="auto">
          <a:xfrm>
            <a:off x="1262249" y="4717278"/>
            <a:ext cx="1167614" cy="243253"/>
          </a:xfrm>
          <a:prstGeom prst="rect">
            <a:avLst/>
          </a:prstGeom>
          <a:noFill/>
          <a:ln w="9525">
            <a:noFill/>
            <a:miter lim="800000"/>
            <a:headEnd/>
            <a:tailEnd/>
          </a:ln>
        </p:spPr>
      </p:pic>
      <p:pic>
        <p:nvPicPr>
          <p:cNvPr id="13" name="Picture 12"/>
          <p:cNvPicPr>
            <a:picLocks noChangeAspect="1"/>
          </p:cNvPicPr>
          <p:nvPr/>
        </p:nvPicPr>
        <p:blipFill>
          <a:blip r:embed="rId41" cstate="hqprint">
            <a:extLst>
              <a:ext uri="{28A0092B-C50C-407E-A947-70E740481C1C}">
                <a14:useLocalDpi xmlns:a14="http://schemas.microsoft.com/office/drawing/2010/main"/>
              </a:ext>
            </a:extLst>
          </a:blip>
          <a:stretch>
            <a:fillRect/>
          </a:stretch>
        </p:blipFill>
        <p:spPr>
          <a:xfrm>
            <a:off x="1906531" y="4004416"/>
            <a:ext cx="1032791" cy="304046"/>
          </a:xfrm>
          <a:prstGeom prst="rect">
            <a:avLst/>
          </a:prstGeom>
        </p:spPr>
      </p:pic>
      <p:pic>
        <p:nvPicPr>
          <p:cNvPr id="18" name="Picture 17"/>
          <p:cNvPicPr>
            <a:picLocks noChangeAspect="1"/>
          </p:cNvPicPr>
          <p:nvPr/>
        </p:nvPicPr>
        <p:blipFill>
          <a:blip r:embed="rId42" cstate="hqprint">
            <a:extLst>
              <a:ext uri="{28A0092B-C50C-407E-A947-70E740481C1C}">
                <a14:useLocalDpi xmlns:a14="http://schemas.microsoft.com/office/drawing/2010/main"/>
              </a:ext>
            </a:extLst>
          </a:blip>
          <a:stretch>
            <a:fillRect/>
          </a:stretch>
        </p:blipFill>
        <p:spPr>
          <a:xfrm>
            <a:off x="3086733" y="4329971"/>
            <a:ext cx="1397656" cy="1080007"/>
          </a:xfrm>
          <a:prstGeom prst="rect">
            <a:avLst/>
          </a:prstGeom>
        </p:spPr>
      </p:pic>
      <p:pic>
        <p:nvPicPr>
          <p:cNvPr id="20" name="Picture 19"/>
          <p:cNvPicPr>
            <a:picLocks noChangeAspect="1"/>
          </p:cNvPicPr>
          <p:nvPr/>
        </p:nvPicPr>
        <p:blipFill>
          <a:blip r:embed="rId43" cstate="hqprint">
            <a:extLst>
              <a:ext uri="{28A0092B-C50C-407E-A947-70E740481C1C}">
                <a14:useLocalDpi xmlns:a14="http://schemas.microsoft.com/office/drawing/2010/main"/>
              </a:ext>
            </a:extLst>
          </a:blip>
          <a:stretch>
            <a:fillRect/>
          </a:stretch>
        </p:blipFill>
        <p:spPr>
          <a:xfrm>
            <a:off x="7218534" y="4498557"/>
            <a:ext cx="706442" cy="629732"/>
          </a:xfrm>
          <a:prstGeom prst="rect">
            <a:avLst/>
          </a:prstGeom>
        </p:spPr>
      </p:pic>
      <p:pic>
        <p:nvPicPr>
          <p:cNvPr id="48" name="Picture 47"/>
          <p:cNvPicPr>
            <a:picLocks noChangeAspect="1"/>
          </p:cNvPicPr>
          <p:nvPr/>
        </p:nvPicPr>
        <p:blipFill>
          <a:blip r:embed="rId44" cstate="hqprint">
            <a:extLst>
              <a:ext uri="{28A0092B-C50C-407E-A947-70E740481C1C}">
                <a14:useLocalDpi xmlns:a14="http://schemas.microsoft.com/office/drawing/2010/main"/>
              </a:ext>
            </a:extLst>
          </a:blip>
          <a:stretch>
            <a:fillRect/>
          </a:stretch>
        </p:blipFill>
        <p:spPr>
          <a:xfrm>
            <a:off x="4223969" y="4357005"/>
            <a:ext cx="415047" cy="419198"/>
          </a:xfrm>
          <a:prstGeom prst="rect">
            <a:avLst/>
          </a:prstGeom>
        </p:spPr>
      </p:pic>
      <p:pic>
        <p:nvPicPr>
          <p:cNvPr id="49" name="Picture 48"/>
          <p:cNvPicPr>
            <a:picLocks noChangeAspect="1"/>
          </p:cNvPicPr>
          <p:nvPr/>
        </p:nvPicPr>
        <p:blipFill>
          <a:blip r:embed="rId45" cstate="hqprint">
            <a:extLst>
              <a:ext uri="{28A0092B-C50C-407E-A947-70E740481C1C}">
                <a14:useLocalDpi xmlns:a14="http://schemas.microsoft.com/office/drawing/2010/main"/>
              </a:ext>
            </a:extLst>
          </a:blip>
          <a:stretch>
            <a:fillRect/>
          </a:stretch>
        </p:blipFill>
        <p:spPr>
          <a:xfrm>
            <a:off x="5727405" y="4702936"/>
            <a:ext cx="1303895" cy="231965"/>
          </a:xfrm>
          <a:prstGeom prst="rect">
            <a:avLst/>
          </a:prstGeom>
        </p:spPr>
      </p:pic>
      <p:pic>
        <p:nvPicPr>
          <p:cNvPr id="50" name="Picture 49"/>
          <p:cNvPicPr>
            <a:picLocks noChangeAspect="1"/>
          </p:cNvPicPr>
          <p:nvPr/>
        </p:nvPicPr>
        <p:blipFill>
          <a:blip r:embed="rId46" cstate="hqprint">
            <a:extLst>
              <a:ext uri="{28A0092B-C50C-407E-A947-70E740481C1C}">
                <a14:useLocalDpi xmlns:a14="http://schemas.microsoft.com/office/drawing/2010/main"/>
              </a:ext>
            </a:extLst>
          </a:blip>
          <a:stretch>
            <a:fillRect/>
          </a:stretch>
        </p:blipFill>
        <p:spPr>
          <a:xfrm>
            <a:off x="4707082" y="4546189"/>
            <a:ext cx="833090" cy="456076"/>
          </a:xfrm>
          <a:prstGeom prst="rect">
            <a:avLst/>
          </a:prstGeom>
        </p:spPr>
      </p:pic>
      <p:pic>
        <p:nvPicPr>
          <p:cNvPr id="51" name="Picture 50"/>
          <p:cNvPicPr>
            <a:picLocks noChangeAspect="1"/>
          </p:cNvPicPr>
          <p:nvPr/>
        </p:nvPicPr>
        <p:blipFill>
          <a:blip r:embed="rId47" cstate="hqprint">
            <a:extLst>
              <a:ext uri="{28A0092B-C50C-407E-A947-70E740481C1C}">
                <a14:useLocalDpi xmlns:a14="http://schemas.microsoft.com/office/drawing/2010/main"/>
              </a:ext>
            </a:extLst>
          </a:blip>
          <a:stretch>
            <a:fillRect/>
          </a:stretch>
        </p:blipFill>
        <p:spPr>
          <a:xfrm>
            <a:off x="1256898" y="475203"/>
            <a:ext cx="1875050" cy="802023"/>
          </a:xfrm>
          <a:prstGeom prst="rect">
            <a:avLst/>
          </a:prstGeom>
        </p:spPr>
      </p:pic>
      <p:pic>
        <p:nvPicPr>
          <p:cNvPr id="15" name="Picture 14"/>
          <p:cNvPicPr>
            <a:picLocks noChangeAspect="1"/>
          </p:cNvPicPr>
          <p:nvPr/>
        </p:nvPicPr>
        <p:blipFill>
          <a:blip r:embed="rId48" cstate="hqprint">
            <a:extLst>
              <a:ext uri="{28A0092B-C50C-407E-A947-70E740481C1C}">
                <a14:useLocalDpi xmlns:a14="http://schemas.microsoft.com/office/drawing/2010/main"/>
              </a:ext>
            </a:extLst>
          </a:blip>
          <a:stretch>
            <a:fillRect/>
          </a:stretch>
        </p:blipFill>
        <p:spPr>
          <a:xfrm>
            <a:off x="6104729" y="3952870"/>
            <a:ext cx="811334" cy="545687"/>
          </a:xfrm>
          <a:prstGeom prst="rect">
            <a:avLst/>
          </a:prstGeom>
        </p:spPr>
      </p:pic>
      <p:sp>
        <p:nvSpPr>
          <p:cNvPr id="52" name="TextBox 51"/>
          <p:cNvSpPr txBox="1"/>
          <p:nvPr/>
        </p:nvSpPr>
        <p:spPr>
          <a:xfrm>
            <a:off x="10172700" y="2943225"/>
            <a:ext cx="184731" cy="300082"/>
          </a:xfrm>
          <a:prstGeom prst="rect">
            <a:avLst/>
          </a:prstGeom>
          <a:noFill/>
        </p:spPr>
        <p:txBody>
          <a:bodyPr wrap="none" rtlCol="0">
            <a:spAutoFit/>
          </a:bodyPr>
          <a:lstStyle/>
          <a:p>
            <a:endParaRPr lang="en-US" sz="1350"/>
          </a:p>
        </p:txBody>
      </p:sp>
    </p:spTree>
    <p:extLst>
      <p:ext uri="{BB962C8B-B14F-4D97-AF65-F5344CB8AC3E}">
        <p14:creationId xmlns:p14="http://schemas.microsoft.com/office/powerpoint/2010/main" val="18552037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Metadata.xml</a:t>
            </a:r>
            <a:endParaRPr lang="en-US" dirty="0">
              <a:solidFill>
                <a:srgbClr val="FFC000"/>
              </a:solidFill>
            </a:endParaRPr>
          </a:p>
        </p:txBody>
      </p:sp>
      <p:sp>
        <p:nvSpPr>
          <p:cNvPr id="3" name="Content Placeholder 2"/>
          <p:cNvSpPr>
            <a:spLocks noGrp="1"/>
          </p:cNvSpPr>
          <p:nvPr>
            <p:ph idx="1"/>
          </p:nvPr>
        </p:nvSpPr>
        <p:spPr>
          <a:xfrm>
            <a:off x="457200" y="1004242"/>
            <a:ext cx="8229600" cy="3829015"/>
          </a:xfrm>
        </p:spPr>
        <p:txBody>
          <a:bodyPr>
            <a:normAutofit/>
          </a:bodyPr>
          <a:lstStyle/>
          <a:p>
            <a:pPr>
              <a:buFont typeface="Courier New" charset="0"/>
              <a:buChar char="o"/>
            </a:pPr>
            <a:r>
              <a:rPr lang="en-US" dirty="0">
                <a:solidFill>
                  <a:schemeClr val="bg1"/>
                </a:solidFill>
              </a:rPr>
              <a:t>The </a:t>
            </a:r>
            <a:r>
              <a:rPr lang="en-US" b="1" dirty="0" smtClean="0">
                <a:solidFill>
                  <a:schemeClr val="bg1"/>
                </a:solidFill>
              </a:rPr>
              <a:t>Metadata.xml</a:t>
            </a:r>
            <a:r>
              <a:rPr lang="en-US" dirty="0">
                <a:solidFill>
                  <a:schemeClr val="bg1"/>
                </a:solidFill>
              </a:rPr>
              <a:t> file allows general-purpose </a:t>
            </a:r>
            <a:r>
              <a:rPr lang="en-US" dirty="0" smtClean="0">
                <a:solidFill>
                  <a:schemeClr val="bg1"/>
                </a:solidFill>
              </a:rPr>
              <a:t>changes through </a:t>
            </a:r>
            <a:r>
              <a:rPr lang="en-US" dirty="0" err="1" smtClean="0">
                <a:solidFill>
                  <a:schemeClr val="bg1"/>
                </a:solidFill>
              </a:rPr>
              <a:t>XPath</a:t>
            </a:r>
            <a:r>
              <a:rPr lang="en-US" dirty="0" smtClean="0">
                <a:solidFill>
                  <a:schemeClr val="bg1"/>
                </a:solidFill>
              </a:rPr>
              <a:t> expressions </a:t>
            </a:r>
            <a:r>
              <a:rPr lang="en-US" dirty="0">
                <a:solidFill>
                  <a:schemeClr val="bg1"/>
                </a:solidFill>
              </a:rPr>
              <a:t>to the binding such as:</a:t>
            </a:r>
          </a:p>
          <a:p>
            <a:pPr lvl="1">
              <a:buFont typeface="Arial" charset="0"/>
              <a:buChar char="•"/>
            </a:pPr>
            <a:r>
              <a:rPr lang="en-US" sz="2400" dirty="0">
                <a:solidFill>
                  <a:schemeClr val="bg1"/>
                </a:solidFill>
              </a:rPr>
              <a:t>Renaming namespaces, classes, methods, or fields so they follow .NET conventions.</a:t>
            </a:r>
          </a:p>
          <a:p>
            <a:pPr lvl="1">
              <a:buFont typeface="Arial" charset="0"/>
              <a:buChar char="•"/>
            </a:pPr>
            <a:r>
              <a:rPr lang="en-US" sz="2400" dirty="0">
                <a:solidFill>
                  <a:schemeClr val="bg1"/>
                </a:solidFill>
              </a:rPr>
              <a:t>Removing namespaces, classes, methods, or fields that aren't needed.</a:t>
            </a:r>
          </a:p>
          <a:p>
            <a:pPr lvl="1">
              <a:buFont typeface="Arial" charset="0"/>
              <a:buChar char="•"/>
            </a:pPr>
            <a:r>
              <a:rPr lang="en-US" sz="2400" dirty="0">
                <a:solidFill>
                  <a:schemeClr val="bg1"/>
                </a:solidFill>
              </a:rPr>
              <a:t>Moving classes to different namespaces.</a:t>
            </a:r>
          </a:p>
          <a:p>
            <a:pPr lvl="1">
              <a:buFont typeface="Arial" charset="0"/>
              <a:buChar char="•"/>
            </a:pPr>
            <a:r>
              <a:rPr lang="en-US" sz="2400" dirty="0">
                <a:solidFill>
                  <a:schemeClr val="bg1"/>
                </a:solidFill>
              </a:rPr>
              <a:t>Adding additional support classes to make the design of the binding follow .NET framework patterns.</a:t>
            </a:r>
          </a:p>
          <a:p>
            <a:endParaRPr lang="en-US" dirty="0" smtClean="0">
              <a:solidFill>
                <a:schemeClr val="bg1"/>
              </a:solidFill>
            </a:endParaRPr>
          </a:p>
        </p:txBody>
      </p:sp>
    </p:spTree>
    <p:extLst>
      <p:ext uri="{BB962C8B-B14F-4D97-AF65-F5344CB8AC3E}">
        <p14:creationId xmlns:p14="http://schemas.microsoft.com/office/powerpoint/2010/main" val="3352390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Metadata.xml examples</a:t>
            </a:r>
            <a:endParaRPr lang="en-US" dirty="0">
              <a:solidFill>
                <a:srgbClr val="FFC000"/>
              </a:solidFill>
            </a:endParaRPr>
          </a:p>
        </p:txBody>
      </p:sp>
      <p:sp>
        <p:nvSpPr>
          <p:cNvPr id="3" name="Content Placeholder 2"/>
          <p:cNvSpPr>
            <a:spLocks noGrp="1"/>
          </p:cNvSpPr>
          <p:nvPr>
            <p:ph idx="1"/>
          </p:nvPr>
        </p:nvSpPr>
        <p:spPr>
          <a:xfrm>
            <a:off x="457200" y="792697"/>
            <a:ext cx="8229600" cy="541529"/>
          </a:xfrm>
        </p:spPr>
        <p:txBody>
          <a:bodyPr>
            <a:normAutofit/>
          </a:bodyPr>
          <a:lstStyle/>
          <a:p>
            <a:pPr marL="0" indent="0">
              <a:buNone/>
            </a:pPr>
            <a:r>
              <a:rPr lang="en-US" dirty="0" smtClean="0">
                <a:solidFill>
                  <a:schemeClr val="bg1"/>
                </a:solidFill>
              </a:rPr>
              <a:t>Transforming a Java package name to a different .NET namespace.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57" y="1391290"/>
            <a:ext cx="7781471" cy="358143"/>
          </a:xfrm>
          <a:prstGeom prst="rect">
            <a:avLst/>
          </a:prstGeom>
        </p:spPr>
      </p:pic>
      <p:sp>
        <p:nvSpPr>
          <p:cNvPr id="5" name="Content Placeholder 2"/>
          <p:cNvSpPr txBox="1">
            <a:spLocks/>
          </p:cNvSpPr>
          <p:nvPr/>
        </p:nvSpPr>
        <p:spPr>
          <a:xfrm>
            <a:off x="457200" y="1863560"/>
            <a:ext cx="8229600" cy="541529"/>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38000"/>
              <a:buFont typeface="Wingdings" charset="2"/>
              <a:buChar char="§"/>
              <a:defRPr sz="2400" b="0" i="0" kern="1200">
                <a:solidFill>
                  <a:srgbClr val="6C6C6C"/>
                </a:solidFill>
                <a:latin typeface="Calibri Light"/>
                <a:ea typeface="+mn-ea"/>
                <a:cs typeface="Calibri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dirty="0" smtClean="0">
                <a:solidFill>
                  <a:schemeClr val="bg1"/>
                </a:solidFill>
              </a:rPr>
              <a:t>Removing a method.</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264" y="2424775"/>
            <a:ext cx="7753364" cy="864152"/>
          </a:xfrm>
          <a:prstGeom prst="rect">
            <a:avLst/>
          </a:prstGeom>
        </p:spPr>
      </p:pic>
      <p:sp>
        <p:nvSpPr>
          <p:cNvPr id="7" name="Content Placeholder 2"/>
          <p:cNvSpPr txBox="1">
            <a:spLocks/>
          </p:cNvSpPr>
          <p:nvPr/>
        </p:nvSpPr>
        <p:spPr>
          <a:xfrm>
            <a:off x="457200" y="3369541"/>
            <a:ext cx="8229600" cy="541529"/>
          </a:xfrm>
          <a:prstGeom prst="rect">
            <a:avLst/>
          </a:prstGeom>
        </p:spPr>
        <p:txBody>
          <a:bodyPr vert="horz" lIns="91440" tIns="45720" rIns="91440" bIns="45720" numCol="1" spcCol="0" rtlCol="0">
            <a:normAutofit/>
          </a:bodyPr>
          <a:lstStyle>
            <a:lvl1pPr marL="342900" indent="-342900" algn="l" defTabSz="457200" rtl="0" eaLnBrk="1" latinLnBrk="0" hangingPunct="1">
              <a:lnSpc>
                <a:spcPct val="110000"/>
              </a:lnSpc>
              <a:spcBef>
                <a:spcPct val="20000"/>
              </a:spcBef>
              <a:buSzPct val="138000"/>
              <a:buFont typeface="Wingdings" charset="2"/>
              <a:buChar char="§"/>
              <a:defRPr sz="2400" b="0" i="0" kern="1200">
                <a:solidFill>
                  <a:srgbClr val="6C6C6C"/>
                </a:solidFill>
                <a:latin typeface="Calibri Light"/>
                <a:ea typeface="+mn-ea"/>
                <a:cs typeface="Calibri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dirty="0" smtClean="0">
                <a:solidFill>
                  <a:schemeClr val="bg1"/>
                </a:solidFill>
              </a:rPr>
              <a:t>Changing method access.</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157" y="3927397"/>
            <a:ext cx="7753364" cy="651964"/>
          </a:xfrm>
          <a:prstGeom prst="rect">
            <a:avLst/>
          </a:prstGeom>
        </p:spPr>
      </p:pic>
    </p:spTree>
    <p:extLst>
      <p:ext uri="{BB962C8B-B14F-4D97-AF65-F5344CB8AC3E}">
        <p14:creationId xmlns:p14="http://schemas.microsoft.com/office/powerpoint/2010/main" val="10742245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EnumFields.xml</a:t>
            </a:r>
            <a:endParaRPr lang="en-US" dirty="0">
              <a:solidFill>
                <a:srgbClr val="FFC00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222" y="2296885"/>
            <a:ext cx="7163556" cy="2139386"/>
          </a:xfrm>
          <a:prstGeom prst="rect">
            <a:avLst/>
          </a:prstGeom>
        </p:spPr>
      </p:pic>
      <p:sp>
        <p:nvSpPr>
          <p:cNvPr id="8" name="Content Placeholder 2"/>
          <p:cNvSpPr>
            <a:spLocks noGrp="1"/>
          </p:cNvSpPr>
          <p:nvPr>
            <p:ph idx="1"/>
          </p:nvPr>
        </p:nvSpPr>
        <p:spPr>
          <a:xfrm>
            <a:off x="457200" y="1004242"/>
            <a:ext cx="8229600" cy="944301"/>
          </a:xfrm>
        </p:spPr>
        <p:txBody>
          <a:bodyPr>
            <a:normAutofit/>
          </a:bodyPr>
          <a:lstStyle/>
          <a:p>
            <a:pPr marL="0" indent="0">
              <a:buNone/>
            </a:pPr>
            <a:r>
              <a:rPr lang="en-US" dirty="0">
                <a:solidFill>
                  <a:schemeClr val="bg1"/>
                </a:solidFill>
              </a:rPr>
              <a:t>Allows changing method parameters and return types from Java int constants to C# enums .</a:t>
            </a:r>
            <a:endParaRPr lang="en-US" dirty="0" smtClean="0">
              <a:solidFill>
                <a:schemeClr val="bg1"/>
              </a:solidFill>
            </a:endParaRPr>
          </a:p>
        </p:txBody>
      </p:sp>
    </p:spTree>
    <p:extLst>
      <p:ext uri="{BB962C8B-B14F-4D97-AF65-F5344CB8AC3E}">
        <p14:creationId xmlns:p14="http://schemas.microsoft.com/office/powerpoint/2010/main" val="15656745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EnumMethods.xml</a:t>
            </a:r>
            <a:endParaRPr lang="en-US" dirty="0">
              <a:solidFill>
                <a:srgbClr val="FFC000"/>
              </a:solidFill>
            </a:endParaRPr>
          </a:p>
        </p:txBody>
      </p:sp>
      <p:sp>
        <p:nvSpPr>
          <p:cNvPr id="8" name="Content Placeholder 2"/>
          <p:cNvSpPr>
            <a:spLocks noGrp="1"/>
          </p:cNvSpPr>
          <p:nvPr>
            <p:ph idx="1"/>
          </p:nvPr>
        </p:nvSpPr>
        <p:spPr>
          <a:xfrm>
            <a:off x="457200" y="1004242"/>
            <a:ext cx="8229600" cy="944301"/>
          </a:xfrm>
        </p:spPr>
        <p:txBody>
          <a:bodyPr>
            <a:normAutofit fontScale="85000" lnSpcReduction="20000"/>
          </a:bodyPr>
          <a:lstStyle/>
          <a:p>
            <a:pPr marL="0" indent="0">
              <a:buNone/>
            </a:pPr>
            <a:r>
              <a:rPr lang="en-US" dirty="0" smtClean="0">
                <a:solidFill>
                  <a:schemeClr val="bg1"/>
                </a:solidFill>
              </a:rPr>
              <a:t>Allows changing </a:t>
            </a:r>
            <a:r>
              <a:rPr lang="en-US" dirty="0">
                <a:solidFill>
                  <a:schemeClr val="bg1"/>
                </a:solidFill>
              </a:rPr>
              <a:t>method parameters and return types from Java int constants to C# enums. In other word, it maps the reading and writing of C# enums (defined in the </a:t>
            </a:r>
            <a:r>
              <a:rPr lang="en-US" b="1" dirty="0">
                <a:solidFill>
                  <a:schemeClr val="bg1"/>
                </a:solidFill>
              </a:rPr>
              <a:t>EnumFields.xml</a:t>
            </a:r>
            <a:r>
              <a:rPr lang="en-US" dirty="0">
                <a:solidFill>
                  <a:schemeClr val="bg1"/>
                </a:solidFill>
              </a:rPr>
              <a:t> file) to Java int constant get and set methods.</a:t>
            </a:r>
            <a:endParaRPr lang="en-US" dirty="0" smtClean="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585" y="2128159"/>
            <a:ext cx="7064829" cy="2583048"/>
          </a:xfrm>
          <a:prstGeom prst="rect">
            <a:avLst/>
          </a:prstGeom>
        </p:spPr>
      </p:pic>
    </p:spTree>
    <p:extLst>
      <p:ext uri="{BB962C8B-B14F-4D97-AF65-F5344CB8AC3E}">
        <p14:creationId xmlns:p14="http://schemas.microsoft.com/office/powerpoint/2010/main" val="10340387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Additions</a:t>
            </a:r>
            <a:endParaRPr lang="en-US" dirty="0">
              <a:solidFill>
                <a:srgbClr val="FFC000"/>
              </a:solidFill>
            </a:endParaRPr>
          </a:p>
        </p:txBody>
      </p:sp>
      <p:sp>
        <p:nvSpPr>
          <p:cNvPr id="3" name="Content Placeholder 2"/>
          <p:cNvSpPr>
            <a:spLocks noGrp="1"/>
          </p:cNvSpPr>
          <p:nvPr>
            <p:ph idx="1"/>
          </p:nvPr>
        </p:nvSpPr>
        <p:spPr>
          <a:xfrm>
            <a:off x="457200" y="1004243"/>
            <a:ext cx="8229600" cy="966072"/>
          </a:xfrm>
        </p:spPr>
        <p:txBody>
          <a:bodyPr>
            <a:normAutofit/>
          </a:bodyPr>
          <a:lstStyle/>
          <a:p>
            <a:pPr marL="0" indent="0">
              <a:buNone/>
            </a:pPr>
            <a:r>
              <a:rPr lang="en-US" dirty="0" smtClean="0">
                <a:solidFill>
                  <a:schemeClr val="bg1"/>
                </a:solidFill>
              </a:rPr>
              <a:t>A folder which can be used to extend the (partial) classes </a:t>
            </a:r>
            <a:r>
              <a:rPr lang="en-US" dirty="0">
                <a:solidFill>
                  <a:schemeClr val="bg1"/>
                </a:solidFill>
              </a:rPr>
              <a:t>generated by the code </a:t>
            </a:r>
            <a:r>
              <a:rPr lang="en-US" dirty="0" smtClean="0">
                <a:solidFill>
                  <a:schemeClr val="bg1"/>
                </a:solidFill>
              </a:rPr>
              <a:t>generator.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978" y="2110930"/>
            <a:ext cx="5568043" cy="2678784"/>
          </a:xfrm>
          <a:prstGeom prst="rect">
            <a:avLst/>
          </a:prstGeom>
        </p:spPr>
      </p:pic>
    </p:spTree>
    <p:extLst>
      <p:ext uri="{BB962C8B-B14F-4D97-AF65-F5344CB8AC3E}">
        <p14:creationId xmlns:p14="http://schemas.microsoft.com/office/powerpoint/2010/main" val="3081365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Using the binding project</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120" y="751908"/>
            <a:ext cx="5515759" cy="4031014"/>
          </a:xfrm>
          <a:prstGeom prst="rect">
            <a:avLst/>
          </a:prstGeom>
        </p:spPr>
      </p:pic>
    </p:spTree>
    <p:extLst>
      <p:ext uri="{BB962C8B-B14F-4D97-AF65-F5344CB8AC3E}">
        <p14:creationId xmlns:p14="http://schemas.microsoft.com/office/powerpoint/2010/main" val="13087068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664475" y="1728333"/>
            <a:ext cx="8379163" cy="1047918"/>
          </a:xfrm>
        </p:spPr>
        <p:txBody>
          <a:bodyPr/>
          <a:lstStyle/>
          <a:p>
            <a:r>
              <a:rPr lang="en-US" sz="6000" dirty="0" smtClean="0">
                <a:solidFill>
                  <a:schemeClr val="bg1"/>
                </a:solidFill>
                <a:latin typeface="Avenir Light" charset="0"/>
                <a:ea typeface="Avenir Light" charset="0"/>
                <a:cs typeface="Avenir Light" charset="0"/>
              </a:rPr>
              <a:t>The code</a:t>
            </a:r>
          </a:p>
          <a:p>
            <a:r>
              <a:rPr lang="en-US" sz="2000" dirty="0">
                <a:solidFill>
                  <a:schemeClr val="bg1"/>
                </a:solidFill>
                <a:latin typeface="Avenir Light" charset="0"/>
                <a:ea typeface="Avenir Light" charset="0"/>
                <a:cs typeface="Avenir Light" charset="0"/>
              </a:rPr>
              <a:t>https://</a:t>
            </a:r>
            <a:r>
              <a:rPr lang="en-US" sz="2000" dirty="0" err="1">
                <a:solidFill>
                  <a:schemeClr val="bg1"/>
                </a:solidFill>
                <a:latin typeface="Avenir Light" charset="0"/>
                <a:ea typeface="Avenir Light" charset="0"/>
                <a:cs typeface="Avenir Light" charset="0"/>
              </a:rPr>
              <a:t>github.com</a:t>
            </a:r>
            <a:r>
              <a:rPr lang="en-US" sz="2000" dirty="0">
                <a:solidFill>
                  <a:schemeClr val="bg1"/>
                </a:solidFill>
                <a:latin typeface="Avenir Light" charset="0"/>
                <a:ea typeface="Avenir Light" charset="0"/>
                <a:cs typeface="Avenir Light" charset="0"/>
              </a:rPr>
              <a:t>/</a:t>
            </a:r>
            <a:r>
              <a:rPr lang="en-US" sz="2000" dirty="0" err="1">
                <a:solidFill>
                  <a:schemeClr val="bg1"/>
                </a:solidFill>
                <a:latin typeface="Avenir Light" charset="0"/>
                <a:ea typeface="Avenir Light" charset="0"/>
                <a:cs typeface="Avenir Light" charset="0"/>
              </a:rPr>
              <a:t>rhedgpeth</a:t>
            </a:r>
            <a:r>
              <a:rPr lang="en-US" sz="2000" dirty="0">
                <a:solidFill>
                  <a:schemeClr val="bg1"/>
                </a:solidFill>
                <a:latin typeface="Avenir Light" charset="0"/>
                <a:ea typeface="Avenir Light" charset="0"/>
                <a:cs typeface="Avenir Light" charset="0"/>
              </a:rPr>
              <a:t>/</a:t>
            </a:r>
            <a:r>
              <a:rPr lang="en-US" sz="2000" dirty="0" err="1">
                <a:solidFill>
                  <a:schemeClr val="bg1"/>
                </a:solidFill>
                <a:latin typeface="Avenir Light" charset="0"/>
                <a:ea typeface="Avenir Light" charset="0"/>
                <a:cs typeface="Avenir Light" charset="0"/>
              </a:rPr>
              <a:t>BrainTree</a:t>
            </a:r>
            <a:r>
              <a:rPr lang="en-US" sz="2000" dirty="0">
                <a:solidFill>
                  <a:schemeClr val="bg1"/>
                </a:solidFill>
                <a:latin typeface="Avenir Light" charset="0"/>
                <a:ea typeface="Avenir Light" charset="0"/>
                <a:cs typeface="Avenir Light" charset="0"/>
              </a:rPr>
              <a:t>-Xamarin.Android-Binding</a:t>
            </a:r>
            <a:endParaRPr lang="en-US" sz="2000" dirty="0" smtClean="0">
              <a:solidFill>
                <a:schemeClr val="bg1"/>
              </a:solidFill>
              <a:latin typeface="Avenir Light" charset="0"/>
              <a:ea typeface="Avenir Light" charset="0"/>
              <a:cs typeface="Avenir Light" charset="0"/>
            </a:endParaRPr>
          </a:p>
        </p:txBody>
      </p:sp>
    </p:spTree>
    <p:extLst>
      <p:ext uri="{BB962C8B-B14F-4D97-AF65-F5344CB8AC3E}">
        <p14:creationId xmlns:p14="http://schemas.microsoft.com/office/powerpoint/2010/main" val="2264172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Resources</a:t>
            </a:r>
            <a:endParaRPr lang="en-US" dirty="0">
              <a:solidFill>
                <a:srgbClr val="FFC000"/>
              </a:solidFill>
            </a:endParaRPr>
          </a:p>
        </p:txBody>
      </p:sp>
      <p:sp>
        <p:nvSpPr>
          <p:cNvPr id="4" name="Content Placeholder 3"/>
          <p:cNvSpPr>
            <a:spLocks noGrp="1"/>
          </p:cNvSpPr>
          <p:nvPr>
            <p:ph idx="1"/>
          </p:nvPr>
        </p:nvSpPr>
        <p:spPr>
          <a:xfrm>
            <a:off x="457200" y="1004242"/>
            <a:ext cx="8229600" cy="3687501"/>
          </a:xfrm>
        </p:spPr>
        <p:txBody>
          <a:bodyPr>
            <a:normAutofit/>
          </a:bodyPr>
          <a:lstStyle/>
          <a:p>
            <a:r>
              <a:rPr lang="en-US" sz="2600" dirty="0" smtClean="0">
                <a:solidFill>
                  <a:schemeClr val="bg1"/>
                </a:solidFill>
              </a:rPr>
              <a:t>Xamarin documentation</a:t>
            </a:r>
          </a:p>
          <a:p>
            <a:r>
              <a:rPr lang="en-US" sz="2600" dirty="0" smtClean="0">
                <a:solidFill>
                  <a:schemeClr val="bg1"/>
                </a:solidFill>
              </a:rPr>
              <a:t>Various (Github) examples</a:t>
            </a:r>
          </a:p>
          <a:p>
            <a:r>
              <a:rPr lang="en-US" sz="2600" dirty="0" smtClean="0">
                <a:solidFill>
                  <a:schemeClr val="bg1"/>
                </a:solidFill>
              </a:rPr>
              <a:t>Me!</a:t>
            </a:r>
          </a:p>
          <a:p>
            <a:pPr lvl="1">
              <a:buFont typeface="Arial" charset="0"/>
              <a:buChar char="•"/>
            </a:pPr>
            <a:r>
              <a:rPr lang="en-US" sz="2600" dirty="0" smtClean="0">
                <a:solidFill>
                  <a:srgbClr val="FFC000"/>
                </a:solidFill>
              </a:rPr>
              <a:t>rob@hedgpethconsulting.com</a:t>
            </a:r>
          </a:p>
          <a:p>
            <a:pPr lvl="1">
              <a:buFont typeface="Arial" charset="0"/>
              <a:buChar char="•"/>
            </a:pPr>
            <a:r>
              <a:rPr lang="en-US" sz="2600" dirty="0" smtClean="0">
                <a:solidFill>
                  <a:schemeClr val="bg1"/>
                </a:solidFill>
              </a:rPr>
              <a:t>@robhedgpeth</a:t>
            </a:r>
          </a:p>
          <a:p>
            <a:pPr marL="0" indent="0">
              <a:buNone/>
            </a:pPr>
            <a:endParaRPr lang="en-US" sz="2200" dirty="0">
              <a:solidFill>
                <a:schemeClr val="bg1"/>
              </a:solidFill>
            </a:endParaRPr>
          </a:p>
          <a:p>
            <a:pPr marL="0" indent="0">
              <a:buNone/>
            </a:pPr>
            <a:endParaRPr lang="en-US" sz="2200" dirty="0">
              <a:solidFill>
                <a:schemeClr val="bg1"/>
              </a:solidFill>
            </a:endParaRPr>
          </a:p>
        </p:txBody>
      </p:sp>
    </p:spTree>
    <p:extLst>
      <p:ext uri="{BB962C8B-B14F-4D97-AF65-F5344CB8AC3E}">
        <p14:creationId xmlns:p14="http://schemas.microsoft.com/office/powerpoint/2010/main" val="82407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60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What is Xamarin?</a:t>
            </a:r>
            <a:endParaRPr lang="en-US" dirty="0">
              <a:solidFill>
                <a:srgbClr val="FFC000"/>
              </a:solidFill>
            </a:endParaRPr>
          </a:p>
        </p:txBody>
      </p:sp>
      <p:sp>
        <p:nvSpPr>
          <p:cNvPr id="3" name="Content Placeholder 2"/>
          <p:cNvSpPr>
            <a:spLocks noGrp="1"/>
          </p:cNvSpPr>
          <p:nvPr>
            <p:ph idx="1"/>
          </p:nvPr>
        </p:nvSpPr>
        <p:spPr/>
        <p:txBody>
          <a:bodyPr>
            <a:normAutofit/>
          </a:bodyPr>
          <a:lstStyle/>
          <a:p>
            <a:pPr marL="0" indent="0">
              <a:buNone/>
            </a:pPr>
            <a:r>
              <a:rPr lang="en-US" dirty="0" smtClean="0">
                <a:solidFill>
                  <a:schemeClr val="bg1"/>
                </a:solidFill>
              </a:rPr>
              <a:t>Xamarin is </a:t>
            </a:r>
            <a:r>
              <a:rPr lang="en-US" dirty="0">
                <a:solidFill>
                  <a:schemeClr val="bg1"/>
                </a:solidFill>
              </a:rPr>
              <a:t>a cross-platform implementations of the Common Language Infrastructure (CLI) and Common Language Specifications (often called Microsoft .NET</a:t>
            </a:r>
            <a:r>
              <a:rPr lang="en-US" dirty="0" smtClean="0">
                <a:solidFill>
                  <a:schemeClr val="bg1"/>
                </a:solidFill>
              </a:rPr>
              <a:t>).</a:t>
            </a:r>
          </a:p>
          <a:p>
            <a:pPr marL="0" indent="0">
              <a:buNone/>
            </a:pPr>
            <a:endParaRPr lang="en-US" dirty="0">
              <a:solidFill>
                <a:schemeClr val="bg1"/>
              </a:solidFill>
            </a:endParaRPr>
          </a:p>
          <a:p>
            <a:pPr marL="0" indent="0">
              <a:buNone/>
            </a:pPr>
            <a:r>
              <a:rPr lang="en-US" dirty="0">
                <a:solidFill>
                  <a:schemeClr val="bg1"/>
                </a:solidFill>
              </a:rPr>
              <a:t>With a C#-shared code base, developers can </a:t>
            </a:r>
            <a:r>
              <a:rPr lang="en-US" dirty="0" smtClean="0">
                <a:solidFill>
                  <a:schemeClr val="bg1"/>
                </a:solidFill>
              </a:rPr>
              <a:t>use</a:t>
            </a:r>
            <a:r>
              <a:rPr lang="en-US" dirty="0">
                <a:solidFill>
                  <a:schemeClr val="bg1"/>
                </a:solidFill>
              </a:rPr>
              <a:t> </a:t>
            </a:r>
            <a:r>
              <a:rPr lang="en-US" dirty="0" smtClean="0">
                <a:solidFill>
                  <a:schemeClr val="bg1"/>
                </a:solidFill>
              </a:rPr>
              <a:t>Xamarin tools </a:t>
            </a:r>
            <a:r>
              <a:rPr lang="en-US" dirty="0">
                <a:solidFill>
                  <a:schemeClr val="bg1"/>
                </a:solidFill>
              </a:rPr>
              <a:t>to write native Android, iOS, and Windows apps with native user interfaces and share code across multiple platforms.</a:t>
            </a:r>
          </a:p>
          <a:p>
            <a:pPr marL="0" indent="0">
              <a:buNone/>
            </a:pPr>
            <a:endParaRPr lang="en-US" dirty="0" smtClean="0">
              <a:solidFill>
                <a:schemeClr val="bg1"/>
              </a:solidFill>
            </a:endParaRPr>
          </a:p>
        </p:txBody>
      </p:sp>
    </p:spTree>
    <p:extLst>
      <p:ext uri="{BB962C8B-B14F-4D97-AF65-F5344CB8AC3E}">
        <p14:creationId xmlns:p14="http://schemas.microsoft.com/office/powerpoint/2010/main" val="11494436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What is Xamarin?</a:t>
            </a:r>
            <a:endParaRPr lang="en-US" dirty="0">
              <a:solidFill>
                <a:srgbClr val="FFC000"/>
              </a:solidFill>
            </a:endParaRPr>
          </a:p>
        </p:txBody>
      </p:sp>
      <p:pic>
        <p:nvPicPr>
          <p:cNvPr id="4" name="Picture 3"/>
          <p:cNvPicPr>
            <a:picLocks noChangeAspect="1"/>
          </p:cNvPicPr>
          <p:nvPr/>
        </p:nvPicPr>
        <p:blipFill>
          <a:blip r:embed="rId3"/>
          <a:stretch>
            <a:fillRect/>
          </a:stretch>
        </p:blipFill>
        <p:spPr>
          <a:xfrm>
            <a:off x="496229" y="1070979"/>
            <a:ext cx="8151541" cy="3157838"/>
          </a:xfrm>
          <a:prstGeom prst="rect">
            <a:avLst/>
          </a:prstGeom>
        </p:spPr>
      </p:pic>
    </p:spTree>
    <p:extLst>
      <p:ext uri="{BB962C8B-B14F-4D97-AF65-F5344CB8AC3E}">
        <p14:creationId xmlns:p14="http://schemas.microsoft.com/office/powerpoint/2010/main" val="10772032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What is Xamarin.Android?</a:t>
            </a:r>
            <a:endParaRPr lang="en-US" dirty="0">
              <a:solidFill>
                <a:srgbClr val="FFC000"/>
              </a:solidFill>
            </a:endParaRPr>
          </a:p>
        </p:txBody>
      </p:sp>
      <p:sp>
        <p:nvSpPr>
          <p:cNvPr id="3" name="Content Placeholder 2"/>
          <p:cNvSpPr>
            <a:spLocks noGrp="1"/>
          </p:cNvSpPr>
          <p:nvPr>
            <p:ph idx="1"/>
          </p:nvPr>
        </p:nvSpPr>
        <p:spPr>
          <a:xfrm>
            <a:off x="457200" y="1004241"/>
            <a:ext cx="8229600" cy="3578909"/>
          </a:xfrm>
        </p:spPr>
        <p:txBody>
          <a:bodyPr>
            <a:noAutofit/>
          </a:bodyPr>
          <a:lstStyle/>
          <a:p>
            <a:r>
              <a:rPr lang="en-US" sz="2300" dirty="0">
                <a:solidFill>
                  <a:schemeClr val="bg1"/>
                </a:solidFill>
              </a:rPr>
              <a:t>C# is compiled to </a:t>
            </a:r>
            <a:r>
              <a:rPr lang="en-US" sz="2300" dirty="0" smtClean="0">
                <a:solidFill>
                  <a:schemeClr val="bg1"/>
                </a:solidFill>
              </a:rPr>
              <a:t>Intermediate Language (IL) </a:t>
            </a:r>
            <a:r>
              <a:rPr lang="en-US" sz="2300" dirty="0">
                <a:solidFill>
                  <a:schemeClr val="bg1"/>
                </a:solidFill>
              </a:rPr>
              <a:t>and packaged with </a:t>
            </a:r>
            <a:r>
              <a:rPr lang="en-US" sz="2300" dirty="0" smtClean="0">
                <a:solidFill>
                  <a:schemeClr val="bg1"/>
                </a:solidFill>
              </a:rPr>
              <a:t>Mono Virtual Machine </a:t>
            </a:r>
            <a:r>
              <a:rPr lang="en-US" sz="2300" dirty="0">
                <a:solidFill>
                  <a:schemeClr val="bg1"/>
                </a:solidFill>
              </a:rPr>
              <a:t>+ </a:t>
            </a:r>
            <a:r>
              <a:rPr lang="en-US" sz="2300" dirty="0" smtClean="0">
                <a:solidFill>
                  <a:schemeClr val="bg1"/>
                </a:solidFill>
              </a:rPr>
              <a:t>Just In Time (JIT).</a:t>
            </a:r>
          </a:p>
          <a:p>
            <a:r>
              <a:rPr lang="en-US" sz="2300" dirty="0">
                <a:solidFill>
                  <a:schemeClr val="bg1"/>
                </a:solidFill>
              </a:rPr>
              <a:t>When the app launches, </a:t>
            </a:r>
            <a:r>
              <a:rPr lang="en-US" sz="2300" dirty="0" smtClean="0">
                <a:solidFill>
                  <a:schemeClr val="bg1"/>
                </a:solidFill>
              </a:rPr>
              <a:t>all the DLLs are loaded </a:t>
            </a:r>
            <a:r>
              <a:rPr lang="en-US" sz="2300" dirty="0">
                <a:solidFill>
                  <a:schemeClr val="bg1"/>
                </a:solidFill>
              </a:rPr>
              <a:t>into </a:t>
            </a:r>
            <a:r>
              <a:rPr lang="en-US" sz="2300" dirty="0" smtClean="0">
                <a:solidFill>
                  <a:schemeClr val="bg1"/>
                </a:solidFill>
              </a:rPr>
              <a:t>the </a:t>
            </a:r>
            <a:r>
              <a:rPr lang="en-US" sz="2300" dirty="0">
                <a:solidFill>
                  <a:schemeClr val="bg1"/>
                </a:solidFill>
              </a:rPr>
              <a:t>M</a:t>
            </a:r>
            <a:r>
              <a:rPr lang="en-US" sz="2300" dirty="0" smtClean="0">
                <a:solidFill>
                  <a:schemeClr val="bg1"/>
                </a:solidFill>
              </a:rPr>
              <a:t>ono </a:t>
            </a:r>
            <a:r>
              <a:rPr lang="en-US" sz="2300" dirty="0">
                <a:solidFill>
                  <a:schemeClr val="bg1"/>
                </a:solidFill>
              </a:rPr>
              <a:t>R</a:t>
            </a:r>
            <a:r>
              <a:rPr lang="en-US" sz="2300" dirty="0" smtClean="0">
                <a:solidFill>
                  <a:schemeClr val="bg1"/>
                </a:solidFill>
              </a:rPr>
              <a:t>untime</a:t>
            </a:r>
            <a:r>
              <a:rPr lang="en-US" sz="2300" dirty="0">
                <a:solidFill>
                  <a:schemeClr val="bg1"/>
                </a:solidFill>
              </a:rPr>
              <a:t>, JIT </a:t>
            </a:r>
            <a:r>
              <a:rPr lang="en-US" sz="2300" dirty="0" smtClean="0">
                <a:solidFill>
                  <a:schemeClr val="bg1"/>
                </a:solidFill>
              </a:rPr>
              <a:t>compiled, </a:t>
            </a:r>
            <a:r>
              <a:rPr lang="en-US" sz="2300" dirty="0">
                <a:solidFill>
                  <a:schemeClr val="bg1"/>
                </a:solidFill>
              </a:rPr>
              <a:t>and </a:t>
            </a:r>
            <a:r>
              <a:rPr lang="en-US" sz="2300" dirty="0" smtClean="0">
                <a:solidFill>
                  <a:schemeClr val="bg1"/>
                </a:solidFill>
              </a:rPr>
              <a:t>the app is started.</a:t>
            </a:r>
          </a:p>
          <a:p>
            <a:r>
              <a:rPr lang="en-US" sz="2300" dirty="0" smtClean="0">
                <a:solidFill>
                  <a:schemeClr val="bg1"/>
                </a:solidFill>
              </a:rPr>
              <a:t>Unused </a:t>
            </a:r>
            <a:r>
              <a:rPr lang="en-US" sz="2300" dirty="0">
                <a:solidFill>
                  <a:schemeClr val="bg1"/>
                </a:solidFill>
              </a:rPr>
              <a:t>classes in the framework are stripped out during linking. </a:t>
            </a:r>
            <a:endParaRPr lang="en-US" sz="2300" dirty="0" smtClean="0">
              <a:solidFill>
                <a:schemeClr val="bg1"/>
              </a:solidFill>
            </a:endParaRPr>
          </a:p>
          <a:p>
            <a:r>
              <a:rPr lang="en-US" sz="2300" dirty="0" smtClean="0">
                <a:solidFill>
                  <a:schemeClr val="bg1"/>
                </a:solidFill>
              </a:rPr>
              <a:t>The </a:t>
            </a:r>
            <a:r>
              <a:rPr lang="en-US" sz="2300" dirty="0">
                <a:solidFill>
                  <a:schemeClr val="bg1"/>
                </a:solidFill>
              </a:rPr>
              <a:t>application runs side-by-side with Java/ART (Android runtime) and interacts with the native types via </a:t>
            </a:r>
            <a:r>
              <a:rPr lang="en-US" sz="2300" dirty="0" smtClean="0">
                <a:solidFill>
                  <a:schemeClr val="bg1"/>
                </a:solidFill>
              </a:rPr>
              <a:t>Java Native Interface (JNI).</a:t>
            </a:r>
          </a:p>
        </p:txBody>
      </p:sp>
    </p:spTree>
    <p:extLst>
      <p:ext uri="{BB962C8B-B14F-4D97-AF65-F5344CB8AC3E}">
        <p14:creationId xmlns:p14="http://schemas.microsoft.com/office/powerpoint/2010/main" val="19996148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What is Xamarin.Android?</a:t>
            </a:r>
            <a:endParaRPr lang="en-US" dirty="0">
              <a:solidFill>
                <a:srgbClr val="FFC000"/>
              </a:solidFill>
            </a:endParaRPr>
          </a:p>
        </p:txBody>
      </p:sp>
      <p:pic>
        <p:nvPicPr>
          <p:cNvPr id="3" name="Picture 2"/>
          <p:cNvPicPr>
            <a:picLocks noChangeAspect="1"/>
          </p:cNvPicPr>
          <p:nvPr/>
        </p:nvPicPr>
        <p:blipFill>
          <a:blip r:embed="rId3"/>
          <a:stretch>
            <a:fillRect/>
          </a:stretch>
        </p:blipFill>
        <p:spPr>
          <a:xfrm>
            <a:off x="314325" y="1143090"/>
            <a:ext cx="8515350" cy="3071916"/>
          </a:xfrm>
          <a:prstGeom prst="rect">
            <a:avLst/>
          </a:prstGeom>
        </p:spPr>
      </p:pic>
    </p:spTree>
    <p:extLst>
      <p:ext uri="{BB962C8B-B14F-4D97-AF65-F5344CB8AC3E}">
        <p14:creationId xmlns:p14="http://schemas.microsoft.com/office/powerpoint/2010/main" val="4482025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Why use Xamarin.Android?</a:t>
            </a:r>
            <a:endParaRPr lang="en-US" dirty="0">
              <a:solidFill>
                <a:srgbClr val="FFC000"/>
              </a:solidFill>
            </a:endParaRPr>
          </a:p>
        </p:txBody>
      </p:sp>
      <p:sp>
        <p:nvSpPr>
          <p:cNvPr id="5" name="Content Placeholder 2"/>
          <p:cNvSpPr>
            <a:spLocks noGrp="1"/>
          </p:cNvSpPr>
          <p:nvPr>
            <p:ph idx="1"/>
          </p:nvPr>
        </p:nvSpPr>
        <p:spPr>
          <a:xfrm>
            <a:off x="457200" y="1004243"/>
            <a:ext cx="8229600" cy="3393586"/>
          </a:xfrm>
        </p:spPr>
        <p:txBody>
          <a:bodyPr>
            <a:normAutofit/>
          </a:bodyPr>
          <a:lstStyle/>
          <a:p>
            <a:r>
              <a:rPr lang="en-US" dirty="0" smtClean="0">
                <a:solidFill>
                  <a:schemeClr val="bg1"/>
                </a:solidFill>
              </a:rPr>
              <a:t>Written in a common language; C#</a:t>
            </a:r>
          </a:p>
          <a:p>
            <a:r>
              <a:rPr lang="en-US" dirty="0" smtClean="0">
                <a:solidFill>
                  <a:schemeClr val="bg1"/>
                </a:solidFill>
              </a:rPr>
              <a:t>Potentially large amount of code sharing through the use of .NET features such as shared projects and Portable Class Libraries (PCL’s)</a:t>
            </a:r>
          </a:p>
          <a:p>
            <a:pPr lvl="1"/>
            <a:r>
              <a:rPr lang="en-US" sz="1800" dirty="0" smtClean="0">
                <a:solidFill>
                  <a:schemeClr val="bg1"/>
                </a:solidFill>
              </a:rPr>
              <a:t>Nuget packages </a:t>
            </a:r>
          </a:p>
          <a:p>
            <a:pPr lvl="1"/>
            <a:r>
              <a:rPr lang="en-US" sz="1800" dirty="0" smtClean="0">
                <a:solidFill>
                  <a:schemeClr val="bg1"/>
                </a:solidFill>
              </a:rPr>
              <a:t>Components store</a:t>
            </a:r>
          </a:p>
          <a:p>
            <a:r>
              <a:rPr lang="en-US" dirty="0" smtClean="0">
                <a:solidFill>
                  <a:schemeClr val="bg1"/>
                </a:solidFill>
              </a:rPr>
              <a:t>Enhanced testing integration</a:t>
            </a:r>
            <a:endParaRPr lang="en-US" dirty="0">
              <a:solidFill>
                <a:schemeClr val="bg1"/>
              </a:solidFill>
            </a:endParaRPr>
          </a:p>
        </p:txBody>
      </p:sp>
    </p:spTree>
    <p:extLst>
      <p:ext uri="{BB962C8B-B14F-4D97-AF65-F5344CB8AC3E}">
        <p14:creationId xmlns:p14="http://schemas.microsoft.com/office/powerpoint/2010/main" val="6625579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C000"/>
                </a:solidFill>
              </a:rPr>
              <a:t>Packages and Components</a:t>
            </a:r>
            <a:endParaRPr lang="en-US" dirty="0">
              <a:solidFill>
                <a:srgbClr val="FFC000"/>
              </a:solidFill>
            </a:endParaRPr>
          </a:p>
        </p:txBody>
      </p:sp>
      <p:sp>
        <p:nvSpPr>
          <p:cNvPr id="3" name="Content Placeholder 2"/>
          <p:cNvSpPr>
            <a:spLocks noGrp="1"/>
          </p:cNvSpPr>
          <p:nvPr>
            <p:ph idx="1"/>
          </p:nvPr>
        </p:nvSpPr>
        <p:spPr>
          <a:xfrm>
            <a:off x="457200" y="1004242"/>
            <a:ext cx="8229600" cy="2174387"/>
          </a:xfrm>
        </p:spPr>
        <p:txBody>
          <a:bodyPr>
            <a:normAutofit/>
          </a:bodyPr>
          <a:lstStyle/>
          <a:p>
            <a:r>
              <a:rPr lang="en-US" sz="2000" dirty="0">
                <a:solidFill>
                  <a:schemeClr val="bg1"/>
                </a:solidFill>
              </a:rPr>
              <a:t>Xamarin Components provide a variety of different components to use </a:t>
            </a:r>
            <a:r>
              <a:rPr lang="en-US" sz="2000" dirty="0" smtClean="0">
                <a:solidFill>
                  <a:schemeClr val="bg1"/>
                </a:solidFill>
              </a:rPr>
              <a:t>in </a:t>
            </a:r>
            <a:r>
              <a:rPr lang="en-US" sz="2000" i="1" dirty="0" smtClean="0">
                <a:solidFill>
                  <a:schemeClr val="bg1"/>
                </a:solidFill>
              </a:rPr>
              <a:t>Xamarin.iOS</a:t>
            </a:r>
            <a:r>
              <a:rPr lang="en-US" sz="2000" dirty="0">
                <a:solidFill>
                  <a:schemeClr val="bg1"/>
                </a:solidFill>
              </a:rPr>
              <a:t> and </a:t>
            </a:r>
            <a:r>
              <a:rPr lang="en-US" sz="2000" i="1" dirty="0">
                <a:solidFill>
                  <a:schemeClr val="bg1"/>
                </a:solidFill>
              </a:rPr>
              <a:t>Xamarin.Android</a:t>
            </a:r>
            <a:r>
              <a:rPr lang="en-US" sz="2000" dirty="0">
                <a:solidFill>
                  <a:schemeClr val="bg1"/>
                </a:solidFill>
              </a:rPr>
              <a:t> applications. Components range from user interface controls to code libraries, as well as user interface themes. They allow applications built on Xamarin to create rich user experiences and integrate with </a:t>
            </a:r>
            <a:r>
              <a:rPr lang="en-US" sz="2000" dirty="0" smtClean="0">
                <a:solidFill>
                  <a:schemeClr val="bg1"/>
                </a:solidFill>
              </a:rPr>
              <a:t>many </a:t>
            </a:r>
            <a:r>
              <a:rPr lang="en-US" sz="2000" dirty="0">
                <a:solidFill>
                  <a:schemeClr val="bg1"/>
                </a:solidFill>
              </a:rPr>
              <a:t>different third party services with very little work</a:t>
            </a:r>
            <a:r>
              <a:rPr lang="en-US" sz="2000" dirty="0" smtClean="0">
                <a:solidFill>
                  <a:schemeClr val="bg1"/>
                </a:solidFill>
              </a:rPr>
              <a:t>.</a:t>
            </a:r>
          </a:p>
          <a:p>
            <a:r>
              <a:rPr lang="en-US" sz="2000" dirty="0" smtClean="0">
                <a:solidFill>
                  <a:schemeClr val="bg1"/>
                </a:solidFill>
              </a:rPr>
              <a:t>Nuget Packages</a:t>
            </a:r>
            <a:endParaRPr lang="en-US" sz="2200" dirty="0">
              <a:solidFill>
                <a:schemeClr val="bg1"/>
              </a:solidFill>
            </a:endParaRPr>
          </a:p>
        </p:txBody>
      </p:sp>
      <p:pic>
        <p:nvPicPr>
          <p:cNvPr id="4" name="Picture 3"/>
          <p:cNvPicPr>
            <a:picLocks noChangeAspect="1"/>
          </p:cNvPicPr>
          <p:nvPr/>
        </p:nvPicPr>
        <p:blipFill>
          <a:blip r:embed="rId3"/>
          <a:stretch>
            <a:fillRect/>
          </a:stretch>
        </p:blipFill>
        <p:spPr>
          <a:xfrm>
            <a:off x="3755572" y="2902045"/>
            <a:ext cx="3625849" cy="2012854"/>
          </a:xfrm>
          <a:prstGeom prst="rect">
            <a:avLst/>
          </a:prstGeom>
        </p:spPr>
      </p:pic>
    </p:spTree>
    <p:extLst>
      <p:ext uri="{BB962C8B-B14F-4D97-AF65-F5344CB8AC3E}">
        <p14:creationId xmlns:p14="http://schemas.microsoft.com/office/powerpoint/2010/main" val="149062166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75111</TotalTime>
  <Words>1774</Words>
  <Application>Microsoft Macintosh PowerPoint</Application>
  <PresentationFormat>On-screen Show (16:9)</PresentationFormat>
  <Paragraphs>285</Paragraphs>
  <Slides>38</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Avenir Light</vt:lpstr>
      <vt:lpstr>Calibri</vt:lpstr>
      <vt:lpstr>Calibri Light</vt:lpstr>
      <vt:lpstr>Courier New</vt:lpstr>
      <vt:lpstr>Helvetica Light</vt:lpstr>
      <vt:lpstr>WeblySleek UI</vt:lpstr>
      <vt:lpstr>Wingdings</vt:lpstr>
      <vt:lpstr>Arial</vt:lpstr>
      <vt:lpstr>1_Office Theme</vt:lpstr>
      <vt:lpstr>PowerPoint Presentation</vt:lpstr>
      <vt:lpstr>Xamarin.iOS: Binding native libraries</vt:lpstr>
      <vt:lpstr>PowerPoint Presentation</vt:lpstr>
      <vt:lpstr>What is Xamarin?</vt:lpstr>
      <vt:lpstr>What is Xamarin?</vt:lpstr>
      <vt:lpstr>What is Xamarin.Android?</vt:lpstr>
      <vt:lpstr>What is Xamarin.Android?</vt:lpstr>
      <vt:lpstr>Why use Xamarin.Android?</vt:lpstr>
      <vt:lpstr>Packages and Components</vt:lpstr>
      <vt:lpstr>Components/packages vs native options</vt:lpstr>
      <vt:lpstr>So, what can be done?</vt:lpstr>
      <vt:lpstr>Option #2: Use JNI directly</vt:lpstr>
      <vt:lpstr>Option #3: Xamarin.Android Bindings</vt:lpstr>
      <vt:lpstr>What is Java Library Binding?</vt:lpstr>
      <vt:lpstr>JARs</vt:lpstr>
      <vt:lpstr>AAR</vt:lpstr>
      <vt:lpstr>.JAR vs. .AAR</vt:lpstr>
      <vt:lpstr>Xamarin.Android Binding Process</vt:lpstr>
      <vt:lpstr>Xamarin.Android Binding Process</vt:lpstr>
      <vt:lpstr>Managed Callable Wrappers</vt:lpstr>
      <vt:lpstr>Using JARs/AARs in a Xamarin.Android app</vt:lpstr>
      <vt:lpstr>Xamarin.Android Binding Project</vt:lpstr>
      <vt:lpstr>Xamarin.Android Binding Project</vt:lpstr>
      <vt:lpstr>Xamarin.Android Binding Project</vt:lpstr>
      <vt:lpstr>Add Jars/AARs to the binding project</vt:lpstr>
      <vt:lpstr>Jars and .AARs</vt:lpstr>
      <vt:lpstr>Under the hood</vt:lpstr>
      <vt:lpstr>Under the hood</vt:lpstr>
      <vt:lpstr>Common Issues</vt:lpstr>
      <vt:lpstr>Metadata.xml</vt:lpstr>
      <vt:lpstr>Metadata.xml examples</vt:lpstr>
      <vt:lpstr>EnumFields.xml</vt:lpstr>
      <vt:lpstr>EnumMethods.xml</vt:lpstr>
      <vt:lpstr>Additions</vt:lpstr>
      <vt:lpstr>Using the binding project</vt:lpstr>
      <vt:lpstr>PowerPoint Presentation</vt:lpstr>
      <vt:lpstr>Resources</vt:lpstr>
      <vt:lpstr>PowerPoint Presentation</vt:lpstr>
    </vt:vector>
  </TitlesOfParts>
  <Manager/>
  <Company>Xamarin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Xamarin Deck 2015</dc:title>
  <dc:subject/>
  <dc:creator>Bora Cobanoglu</dc:creator>
  <cp:keywords/>
  <dc:description/>
  <cp:lastModifiedBy>Rob Hedgpeth</cp:lastModifiedBy>
  <cp:revision>1410</cp:revision>
  <cp:lastPrinted>2015-11-02T04:10:54Z</cp:lastPrinted>
  <dcterms:created xsi:type="dcterms:W3CDTF">2010-04-12T23:12:02Z</dcterms:created>
  <dcterms:modified xsi:type="dcterms:W3CDTF">2016-06-25T22:33:43Z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